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16"/>
  </p:notesMasterIdLst>
  <p:sldIdLst>
    <p:sldId id="256" r:id="rId2"/>
    <p:sldId id="257" r:id="rId3"/>
    <p:sldId id="258" r:id="rId4"/>
    <p:sldId id="259" r:id="rId5"/>
    <p:sldId id="260" r:id="rId6"/>
    <p:sldId id="312" r:id="rId7"/>
    <p:sldId id="313" r:id="rId8"/>
    <p:sldId id="314" r:id="rId9"/>
    <p:sldId id="315" r:id="rId10"/>
    <p:sldId id="274" r:id="rId11"/>
    <p:sldId id="316" r:id="rId12"/>
    <p:sldId id="317" r:id="rId13"/>
    <p:sldId id="270" r:id="rId14"/>
    <p:sldId id="291" r:id="rId15"/>
  </p:sldIdLst>
  <p:sldSz cx="9144000" cy="5143500" type="screen16x9"/>
  <p:notesSz cx="6858000" cy="9144000"/>
  <p:embeddedFontLst>
    <p:embeddedFont>
      <p:font typeface="Arvo" panose="020B0604020202020204" charset="0"/>
      <p:regular r:id="rId17"/>
      <p:bold r:id="rId18"/>
      <p:italic r:id="rId19"/>
      <p:boldItalic r:id="rId20"/>
    </p:embeddedFont>
    <p:embeddedFont>
      <p:font typeface="Barlow" panose="00000500000000000000" pitchFamily="2" charset="0"/>
      <p:regular r:id="rId21"/>
      <p:bold r:id="rId22"/>
      <p:italic r:id="rId23"/>
      <p:boldItalic r:id="rId24"/>
    </p:embeddedFont>
    <p:embeddedFont>
      <p:font typeface="Barlow Medium" panose="00000600000000000000" pitchFamily="2"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Consolas" panose="020B0609020204030204" pitchFamily="49" charset="0"/>
      <p:regular r:id="rId35"/>
      <p:bold r:id="rId36"/>
      <p:italic r:id="rId37"/>
      <p:boldItalic r:id="rId38"/>
    </p:embeddedFont>
    <p:embeddedFont>
      <p:font typeface="Lalezar" panose="00000500000000000000" pitchFamily="2" charset="-78"/>
      <p:regular r:id="rId39"/>
    </p:embeddedFont>
    <p:embeddedFont>
      <p:font typeface="Nova Flat" panose="020B0604020202020204"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998A7C-FDF0-4CC1-A46B-412415D80437}">
  <a:tblStyle styleId="{C5998A7C-FDF0-4CC1-A46B-412415D804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font" Target="fonts/font23.fntdata"/><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23594f85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23594f85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5878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1017ad9157a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1017ad9157a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0676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1017ad9157a_0_1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3" name="Google Shape;1253;g1017ad9157a_0_18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8"/>
        <p:cNvGrpSpPr/>
        <p:nvPr/>
      </p:nvGrpSpPr>
      <p:grpSpPr>
        <a:xfrm>
          <a:off x="0" y="0"/>
          <a:ext cx="0" cy="0"/>
          <a:chOff x="0" y="0"/>
          <a:chExt cx="0" cy="0"/>
        </a:xfrm>
      </p:grpSpPr>
      <p:sp>
        <p:nvSpPr>
          <p:cNvPr id="3479" name="Google Shape;3479;g1003bd6ff0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0" name="Google Shape;3480;g1003bd6ff0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003bd6ff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003bd6ff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573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772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1766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6875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299150" y="4255275"/>
            <a:ext cx="1206211" cy="336300"/>
            <a:chOff x="7299150" y="4255275"/>
            <a:chExt cx="1206211" cy="336300"/>
          </a:xfrm>
        </p:grpSpPr>
        <p:sp>
          <p:nvSpPr>
            <p:cNvPr id="12" name="Google Shape;12;p2"/>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621100" y="539500"/>
            <a:ext cx="1206211" cy="336300"/>
            <a:chOff x="2113900" y="803075"/>
            <a:chExt cx="1206211" cy="336300"/>
          </a:xfrm>
        </p:grpSpPr>
        <p:sp>
          <p:nvSpPr>
            <p:cNvPr id="31" name="Google Shape;31;p2"/>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a:off x="489848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454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2"/>
          <p:cNvGrpSpPr/>
          <p:nvPr/>
        </p:nvGrpSpPr>
        <p:grpSpPr>
          <a:xfrm>
            <a:off x="1379338" y="4255280"/>
            <a:ext cx="1543427" cy="1543427"/>
            <a:chOff x="-1154300" y="1435713"/>
            <a:chExt cx="1019100" cy="1019100"/>
          </a:xfrm>
        </p:grpSpPr>
        <p:grpSp>
          <p:nvGrpSpPr>
            <p:cNvPr id="52" name="Google Shape;52;p2"/>
            <p:cNvGrpSpPr/>
            <p:nvPr/>
          </p:nvGrpSpPr>
          <p:grpSpPr>
            <a:xfrm>
              <a:off x="-1092956" y="1494839"/>
              <a:ext cx="896401" cy="900845"/>
              <a:chOff x="-1092956" y="1494839"/>
              <a:chExt cx="896401" cy="900845"/>
            </a:xfrm>
          </p:grpSpPr>
          <p:sp>
            <p:nvSpPr>
              <p:cNvPr id="53" name="Google Shape;53;p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627"/>
        <p:cNvGrpSpPr/>
        <p:nvPr/>
      </p:nvGrpSpPr>
      <p:grpSpPr>
        <a:xfrm>
          <a:off x="0" y="0"/>
          <a:ext cx="0" cy="0"/>
          <a:chOff x="0" y="0"/>
          <a:chExt cx="0" cy="0"/>
        </a:xfrm>
      </p:grpSpPr>
      <p:sp>
        <p:nvSpPr>
          <p:cNvPr id="628" name="Google Shape;628;p32"/>
          <p:cNvSpPr txBox="1">
            <a:spLocks noGrp="1"/>
          </p:cNvSpPr>
          <p:nvPr>
            <p:ph type="title"/>
          </p:nvPr>
        </p:nvSpPr>
        <p:spPr>
          <a:xfrm>
            <a:off x="1177200" y="686550"/>
            <a:ext cx="3212700" cy="6753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6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29" name="Google Shape;629;p32"/>
          <p:cNvSpPr txBox="1">
            <a:spLocks noGrp="1"/>
          </p:cNvSpPr>
          <p:nvPr>
            <p:ph type="subTitle" idx="1"/>
          </p:nvPr>
        </p:nvSpPr>
        <p:spPr>
          <a:xfrm>
            <a:off x="1177200" y="1593625"/>
            <a:ext cx="3434700" cy="1254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630" name="Google Shape;630;p32"/>
          <p:cNvSpPr txBox="1"/>
          <p:nvPr/>
        </p:nvSpPr>
        <p:spPr>
          <a:xfrm>
            <a:off x="1177200" y="3430875"/>
            <a:ext cx="3114900" cy="615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100">
                <a:solidFill>
                  <a:schemeClr val="dk2"/>
                </a:solidFill>
              </a:rPr>
              <a:t>CREDITS: This presentation template was created by </a:t>
            </a:r>
            <a:r>
              <a:rPr lang="en" sz="1100" b="1">
                <a:solidFill>
                  <a:schemeClr val="dk2"/>
                </a:solidFill>
                <a:uFill>
                  <a:noFill/>
                </a:uFill>
                <a:hlinkClick r:id="rId2">
                  <a:extLst>
                    <a:ext uri="{A12FA001-AC4F-418D-AE19-62706E023703}">
                      <ahyp:hlinkClr xmlns:ahyp="http://schemas.microsoft.com/office/drawing/2018/hyperlinkcolor" val="tx"/>
                    </a:ext>
                  </a:extLst>
                </a:hlinkClick>
              </a:rPr>
              <a:t>Slidesgo</a:t>
            </a:r>
            <a:r>
              <a:rPr lang="en" sz="1100">
                <a:solidFill>
                  <a:schemeClr val="dk2"/>
                </a:solidFill>
              </a:rPr>
              <a:t>, including icons by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a:t>
            </a:r>
            <a:r>
              <a:rPr lang="en" sz="1100">
                <a:solidFill>
                  <a:schemeClr val="dk2"/>
                </a:solidFill>
              </a:rPr>
              <a:t>, infographics &amp; images by </a:t>
            </a:r>
            <a:r>
              <a:rPr lang="en" sz="1100" b="1">
                <a:solidFill>
                  <a:schemeClr val="dk2"/>
                </a:solidFill>
                <a:uFill>
                  <a:noFill/>
                </a:uFill>
                <a:hlinkClick r:id="rId4">
                  <a:extLst>
                    <a:ext uri="{A12FA001-AC4F-418D-AE19-62706E023703}">
                      <ahyp:hlinkClr xmlns:ahyp="http://schemas.microsoft.com/office/drawing/2018/hyperlinkcolor" val="tx"/>
                    </a:ext>
                  </a:extLst>
                </a:hlinkClick>
              </a:rPr>
              <a:t>Freepik</a:t>
            </a:r>
            <a:endParaRPr sz="1100" b="1">
              <a:solidFill>
                <a:schemeClr val="dk2"/>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631"/>
        <p:cNvGrpSpPr/>
        <p:nvPr/>
      </p:nvGrpSpPr>
      <p:grpSpPr>
        <a:xfrm>
          <a:off x="0" y="0"/>
          <a:ext cx="0" cy="0"/>
          <a:chOff x="0" y="0"/>
          <a:chExt cx="0" cy="0"/>
        </a:xfrm>
      </p:grpSpPr>
      <p:sp>
        <p:nvSpPr>
          <p:cNvPr id="632" name="Google Shape;632;p33"/>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3"/>
          <p:cNvGrpSpPr/>
          <p:nvPr/>
        </p:nvGrpSpPr>
        <p:grpSpPr>
          <a:xfrm>
            <a:off x="7600027" y="1374101"/>
            <a:ext cx="1101925" cy="1100809"/>
            <a:chOff x="4079851" y="151677"/>
            <a:chExt cx="1014291" cy="1013263"/>
          </a:xfrm>
        </p:grpSpPr>
        <p:sp>
          <p:nvSpPr>
            <p:cNvPr id="635" name="Google Shape;635;p33"/>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3"/>
          <p:cNvGrpSpPr/>
          <p:nvPr/>
        </p:nvGrpSpPr>
        <p:grpSpPr>
          <a:xfrm>
            <a:off x="285999" y="-6"/>
            <a:ext cx="1751857" cy="1728189"/>
            <a:chOff x="4153095" y="184485"/>
            <a:chExt cx="1261418" cy="1244376"/>
          </a:xfrm>
        </p:grpSpPr>
        <p:sp>
          <p:nvSpPr>
            <p:cNvPr id="639" name="Google Shape;639;p33"/>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3"/>
          <p:cNvGrpSpPr/>
          <p:nvPr/>
        </p:nvGrpSpPr>
        <p:grpSpPr>
          <a:xfrm>
            <a:off x="7299150" y="4255275"/>
            <a:ext cx="1206211" cy="336300"/>
            <a:chOff x="7299150" y="4255275"/>
            <a:chExt cx="1206211" cy="336300"/>
          </a:xfrm>
        </p:grpSpPr>
        <p:sp>
          <p:nvSpPr>
            <p:cNvPr id="657" name="Google Shape;657;p3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3"/>
          <p:cNvGrpSpPr/>
          <p:nvPr/>
        </p:nvGrpSpPr>
        <p:grpSpPr>
          <a:xfrm>
            <a:off x="3510267" y="3707482"/>
            <a:ext cx="2460541" cy="2460541"/>
            <a:chOff x="1867264" y="3751457"/>
            <a:chExt cx="1904149" cy="1904149"/>
          </a:xfrm>
        </p:grpSpPr>
        <p:sp>
          <p:nvSpPr>
            <p:cNvPr id="676" name="Google Shape;676;p33"/>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33"/>
          <p:cNvSpPr/>
          <p:nvPr/>
        </p:nvSpPr>
        <p:spPr>
          <a:xfrm flipH="1">
            <a:off x="404913" y="4054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681"/>
        <p:cNvGrpSpPr/>
        <p:nvPr/>
      </p:nvGrpSpPr>
      <p:grpSpPr>
        <a:xfrm>
          <a:off x="0" y="0"/>
          <a:ext cx="0" cy="0"/>
          <a:chOff x="0" y="0"/>
          <a:chExt cx="0" cy="0"/>
        </a:xfrm>
      </p:grpSpPr>
      <p:grpSp>
        <p:nvGrpSpPr>
          <p:cNvPr id="682" name="Google Shape;682;p34"/>
          <p:cNvGrpSpPr/>
          <p:nvPr/>
        </p:nvGrpSpPr>
        <p:grpSpPr>
          <a:xfrm>
            <a:off x="6037306" y="2027023"/>
            <a:ext cx="2664856" cy="2664856"/>
            <a:chOff x="1867264" y="3751457"/>
            <a:chExt cx="1904149" cy="1904149"/>
          </a:xfrm>
        </p:grpSpPr>
        <p:sp>
          <p:nvSpPr>
            <p:cNvPr id="683" name="Google Shape;683;p34"/>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34"/>
          <p:cNvGrpSpPr/>
          <p:nvPr/>
        </p:nvGrpSpPr>
        <p:grpSpPr>
          <a:xfrm>
            <a:off x="5927284" y="539505"/>
            <a:ext cx="1416950" cy="1397807"/>
            <a:chOff x="4153095" y="184485"/>
            <a:chExt cx="1261418" cy="1244376"/>
          </a:xfrm>
        </p:grpSpPr>
        <p:sp>
          <p:nvSpPr>
            <p:cNvPr id="688" name="Google Shape;688;p34"/>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4"/>
          <p:cNvSpPr/>
          <p:nvPr/>
        </p:nvSpPr>
        <p:spPr>
          <a:xfrm>
            <a:off x="554350" y="33916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34"/>
          <p:cNvGrpSpPr/>
          <p:nvPr/>
        </p:nvGrpSpPr>
        <p:grpSpPr>
          <a:xfrm>
            <a:off x="621100" y="539500"/>
            <a:ext cx="1206211" cy="336300"/>
            <a:chOff x="621100" y="539500"/>
            <a:chExt cx="1206211" cy="336300"/>
          </a:xfrm>
        </p:grpSpPr>
        <p:sp>
          <p:nvSpPr>
            <p:cNvPr id="707" name="Google Shape;707;p34"/>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725"/>
        <p:cNvGrpSpPr/>
        <p:nvPr/>
      </p:nvGrpSpPr>
      <p:grpSpPr>
        <a:xfrm>
          <a:off x="0" y="0"/>
          <a:ext cx="0" cy="0"/>
          <a:chOff x="0" y="0"/>
          <a:chExt cx="0" cy="0"/>
        </a:xfrm>
      </p:grpSpPr>
      <p:grpSp>
        <p:nvGrpSpPr>
          <p:cNvPr id="726" name="Google Shape;726;p35"/>
          <p:cNvGrpSpPr/>
          <p:nvPr/>
        </p:nvGrpSpPr>
        <p:grpSpPr>
          <a:xfrm>
            <a:off x="6811050" y="2891000"/>
            <a:ext cx="2013910" cy="2041524"/>
            <a:chOff x="-79100" y="-499150"/>
            <a:chExt cx="2013910" cy="2041524"/>
          </a:xfrm>
        </p:grpSpPr>
        <p:sp>
          <p:nvSpPr>
            <p:cNvPr id="727" name="Google Shape;727;p35"/>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35"/>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35"/>
          <p:cNvGrpSpPr/>
          <p:nvPr/>
        </p:nvGrpSpPr>
        <p:grpSpPr>
          <a:xfrm flipH="1">
            <a:off x="621100" y="4255275"/>
            <a:ext cx="1206211" cy="336300"/>
            <a:chOff x="7299150" y="4255275"/>
            <a:chExt cx="1206211" cy="336300"/>
          </a:xfrm>
        </p:grpSpPr>
        <p:sp>
          <p:nvSpPr>
            <p:cNvPr id="747" name="Google Shape;747;p3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35"/>
          <p:cNvGrpSpPr/>
          <p:nvPr/>
        </p:nvGrpSpPr>
        <p:grpSpPr>
          <a:xfrm flipH="1">
            <a:off x="7316700" y="539500"/>
            <a:ext cx="1206211" cy="336300"/>
            <a:chOff x="621100" y="539500"/>
            <a:chExt cx="1206211" cy="336300"/>
          </a:xfrm>
        </p:grpSpPr>
        <p:sp>
          <p:nvSpPr>
            <p:cNvPr id="766" name="Google Shape;766;p35"/>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3"/>
          <p:cNvSpPr txBox="1">
            <a:spLocks noGrp="1"/>
          </p:cNvSpPr>
          <p:nvPr>
            <p:ph type="title" idx="2" hasCustomPrompt="1"/>
          </p:nvPr>
        </p:nvSpPr>
        <p:spPr>
          <a:xfrm>
            <a:off x="1654004" y="2038650"/>
            <a:ext cx="1605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3"/>
          <p:cNvSpPr txBox="1">
            <a:spLocks noGrp="1"/>
          </p:cNvSpPr>
          <p:nvPr>
            <p:ph type="subTitle" idx="1"/>
          </p:nvPr>
        </p:nvSpPr>
        <p:spPr>
          <a:xfrm>
            <a:off x="3371288" y="2920375"/>
            <a:ext cx="4075500" cy="2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62" name="Google Shape;62;p3"/>
          <p:cNvGrpSpPr/>
          <p:nvPr/>
        </p:nvGrpSpPr>
        <p:grpSpPr>
          <a:xfrm>
            <a:off x="432861" y="-1106622"/>
            <a:ext cx="2435100" cy="2435100"/>
            <a:chOff x="432861" y="-1106622"/>
            <a:chExt cx="2435100" cy="2435100"/>
          </a:xfrm>
        </p:grpSpPr>
        <p:sp>
          <p:nvSpPr>
            <p:cNvPr id="63" name="Google Shape;63;p3"/>
            <p:cNvSpPr/>
            <p:nvPr/>
          </p:nvSpPr>
          <p:spPr>
            <a:xfrm>
              <a:off x="432861" y="-1106622"/>
              <a:ext cx="2435100" cy="2435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a:off x="682783" y="-852106"/>
              <a:ext cx="1935354" cy="1925806"/>
              <a:chOff x="7498900" y="3716375"/>
              <a:chExt cx="532100" cy="529475"/>
            </a:xfrm>
          </p:grpSpPr>
          <p:sp>
            <p:nvSpPr>
              <p:cNvPr id="65" name="Google Shape;65;p3"/>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71;p3"/>
          <p:cNvGrpSpPr/>
          <p:nvPr/>
        </p:nvGrpSpPr>
        <p:grpSpPr>
          <a:xfrm>
            <a:off x="6151561" y="3885440"/>
            <a:ext cx="2435237" cy="2435237"/>
            <a:chOff x="1718025" y="-429812"/>
            <a:chExt cx="1692900" cy="1692900"/>
          </a:xfrm>
        </p:grpSpPr>
        <p:sp>
          <p:nvSpPr>
            <p:cNvPr id="72" name="Google Shape;72;p3"/>
            <p:cNvSpPr/>
            <p:nvPr/>
          </p:nvSpPr>
          <p:spPr>
            <a:xfrm>
              <a:off x="1718025" y="-429812"/>
              <a:ext cx="1692900" cy="1692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3"/>
            <p:cNvGrpSpPr/>
            <p:nvPr/>
          </p:nvGrpSpPr>
          <p:grpSpPr>
            <a:xfrm>
              <a:off x="1827290" y="-325449"/>
              <a:ext cx="1474349" cy="1484179"/>
              <a:chOff x="-529750" y="2597875"/>
              <a:chExt cx="1191008" cy="1198949"/>
            </a:xfrm>
          </p:grpSpPr>
          <p:sp>
            <p:nvSpPr>
              <p:cNvPr id="74" name="Google Shape;74;p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6"/>
        <p:cNvGrpSpPr/>
        <p:nvPr/>
      </p:nvGrpSpPr>
      <p:grpSpPr>
        <a:xfrm>
          <a:off x="0" y="0"/>
          <a:ext cx="0" cy="0"/>
          <a:chOff x="0" y="0"/>
          <a:chExt cx="0" cy="0"/>
        </a:xfrm>
      </p:grpSpPr>
      <p:sp>
        <p:nvSpPr>
          <p:cNvPr id="97" name="Google Shape;97;p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98" name="Google Shape;98;p4"/>
          <p:cNvSpPr txBox="1">
            <a:spLocks noGrp="1"/>
          </p:cNvSpPr>
          <p:nvPr>
            <p:ph type="body" idx="1"/>
          </p:nvPr>
        </p:nvSpPr>
        <p:spPr>
          <a:xfrm>
            <a:off x="621100" y="1152475"/>
            <a:ext cx="7901700" cy="3416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300"/>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99" name="Google Shape;99;p4"/>
          <p:cNvSpPr/>
          <p:nvPr/>
        </p:nvSpPr>
        <p:spPr>
          <a:xfrm>
            <a:off x="8178188" y="10177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67" name="Google Shape;167;p9"/>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grpSp>
        <p:nvGrpSpPr>
          <p:cNvPr id="168" name="Google Shape;168;p9"/>
          <p:cNvGrpSpPr/>
          <p:nvPr/>
        </p:nvGrpSpPr>
        <p:grpSpPr>
          <a:xfrm>
            <a:off x="230750" y="156675"/>
            <a:ext cx="2013910" cy="2041524"/>
            <a:chOff x="-79100" y="-499150"/>
            <a:chExt cx="2013910" cy="2041524"/>
          </a:xfrm>
        </p:grpSpPr>
        <p:sp>
          <p:nvSpPr>
            <p:cNvPr id="169" name="Google Shape;169;p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8" name="Google Shape;268;p13"/>
          <p:cNvSpPr txBox="1">
            <a:spLocks noGrp="1"/>
          </p:cNvSpPr>
          <p:nvPr>
            <p:ph type="subTitle" idx="1"/>
          </p:nvPr>
        </p:nvSpPr>
        <p:spPr>
          <a:xfrm>
            <a:off x="4944319" y="18967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69" name="Google Shape;269;p13"/>
          <p:cNvSpPr txBox="1">
            <a:spLocks noGrp="1"/>
          </p:cNvSpPr>
          <p:nvPr>
            <p:ph type="subTitle" idx="2"/>
          </p:nvPr>
        </p:nvSpPr>
        <p:spPr>
          <a:xfrm>
            <a:off x="4944319" y="220895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0" name="Google Shape;270;p13"/>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1" name="Google Shape;271;p13"/>
          <p:cNvSpPr txBox="1">
            <a:spLocks noGrp="1"/>
          </p:cNvSpPr>
          <p:nvPr>
            <p:ph type="subTitle" idx="4"/>
          </p:nvPr>
        </p:nvSpPr>
        <p:spPr>
          <a:xfrm>
            <a:off x="1713576" y="2208950"/>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2" name="Google Shape;272;p13"/>
          <p:cNvSpPr txBox="1">
            <a:spLocks noGrp="1"/>
          </p:cNvSpPr>
          <p:nvPr>
            <p:ph type="subTitle" idx="5"/>
          </p:nvPr>
        </p:nvSpPr>
        <p:spPr>
          <a:xfrm>
            <a:off x="4944319" y="36778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3" name="Google Shape;273;p13"/>
          <p:cNvSpPr txBox="1">
            <a:spLocks noGrp="1"/>
          </p:cNvSpPr>
          <p:nvPr>
            <p:ph type="subTitle" idx="6"/>
          </p:nvPr>
        </p:nvSpPr>
        <p:spPr>
          <a:xfrm>
            <a:off x="4944319" y="39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4" name="Google Shape;274;p13"/>
          <p:cNvSpPr txBox="1">
            <a:spLocks noGrp="1"/>
          </p:cNvSpPr>
          <p:nvPr>
            <p:ph type="subTitle" idx="7"/>
          </p:nvPr>
        </p:nvSpPr>
        <p:spPr>
          <a:xfrm>
            <a:off x="1713576" y="3677800"/>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5" name="Google Shape;275;p13"/>
          <p:cNvSpPr txBox="1">
            <a:spLocks noGrp="1"/>
          </p:cNvSpPr>
          <p:nvPr>
            <p:ph type="subTitle" idx="8"/>
          </p:nvPr>
        </p:nvSpPr>
        <p:spPr>
          <a:xfrm>
            <a:off x="1713576" y="3989975"/>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 name="Google Shape;276;p13"/>
          <p:cNvSpPr txBox="1">
            <a:spLocks noGrp="1"/>
          </p:cNvSpPr>
          <p:nvPr>
            <p:ph type="title" idx="9" hasCustomPrompt="1"/>
          </p:nvPr>
        </p:nvSpPr>
        <p:spPr>
          <a:xfrm>
            <a:off x="2459676"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7" name="Google Shape;277;p13"/>
          <p:cNvSpPr txBox="1">
            <a:spLocks noGrp="1"/>
          </p:cNvSpPr>
          <p:nvPr>
            <p:ph type="title" idx="13" hasCustomPrompt="1"/>
          </p:nvPr>
        </p:nvSpPr>
        <p:spPr>
          <a:xfrm>
            <a:off x="5667769"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8" name="Google Shape;278;p13"/>
          <p:cNvSpPr txBox="1">
            <a:spLocks noGrp="1"/>
          </p:cNvSpPr>
          <p:nvPr>
            <p:ph type="title" idx="14" hasCustomPrompt="1"/>
          </p:nvPr>
        </p:nvSpPr>
        <p:spPr>
          <a:xfrm>
            <a:off x="2459676" y="308432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9" name="Google Shape;279;p13"/>
          <p:cNvSpPr txBox="1">
            <a:spLocks noGrp="1"/>
          </p:cNvSpPr>
          <p:nvPr>
            <p:ph type="title" idx="15" hasCustomPrompt="1"/>
          </p:nvPr>
        </p:nvSpPr>
        <p:spPr>
          <a:xfrm>
            <a:off x="5667769" y="3084336"/>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80" name="Google Shape;280;p13"/>
          <p:cNvGrpSpPr/>
          <p:nvPr/>
        </p:nvGrpSpPr>
        <p:grpSpPr>
          <a:xfrm>
            <a:off x="7702300" y="-144750"/>
            <a:ext cx="2013910" cy="2041524"/>
            <a:chOff x="-79100" y="-499150"/>
            <a:chExt cx="2013910" cy="2041524"/>
          </a:xfrm>
        </p:grpSpPr>
        <p:sp>
          <p:nvSpPr>
            <p:cNvPr id="281" name="Google Shape;281;p13"/>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3"/>
          <p:cNvGrpSpPr/>
          <p:nvPr/>
        </p:nvGrpSpPr>
        <p:grpSpPr>
          <a:xfrm>
            <a:off x="-376635" y="2103601"/>
            <a:ext cx="1474349" cy="1484179"/>
            <a:chOff x="-529750" y="2597875"/>
            <a:chExt cx="1191008" cy="1198949"/>
          </a:xfrm>
        </p:grpSpPr>
        <p:sp>
          <p:nvSpPr>
            <p:cNvPr id="299" name="Google Shape;299;p1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Una columna de texto 1">
  <p:cSld name="ONE_COLUMN_TEXT_1">
    <p:spTree>
      <p:nvGrpSpPr>
        <p:cNvPr id="1" name="Shape 321"/>
        <p:cNvGrpSpPr/>
        <p:nvPr/>
      </p:nvGrpSpPr>
      <p:grpSpPr>
        <a:xfrm>
          <a:off x="0" y="0"/>
          <a:ext cx="0" cy="0"/>
          <a:chOff x="0" y="0"/>
          <a:chExt cx="0" cy="0"/>
        </a:xfrm>
      </p:grpSpPr>
      <p:sp>
        <p:nvSpPr>
          <p:cNvPr id="322" name="Google Shape;322;p14"/>
          <p:cNvSpPr txBox="1">
            <a:spLocks noGrp="1"/>
          </p:cNvSpPr>
          <p:nvPr>
            <p:ph type="title"/>
          </p:nvPr>
        </p:nvSpPr>
        <p:spPr>
          <a:xfrm>
            <a:off x="2716050" y="1550850"/>
            <a:ext cx="37119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3" name="Google Shape;323;p14"/>
          <p:cNvSpPr txBox="1">
            <a:spLocks noGrp="1"/>
          </p:cNvSpPr>
          <p:nvPr>
            <p:ph type="subTitle" idx="1"/>
          </p:nvPr>
        </p:nvSpPr>
        <p:spPr>
          <a:xfrm>
            <a:off x="2716050" y="2293950"/>
            <a:ext cx="37119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11"/>
        <p:cNvGrpSpPr/>
        <p:nvPr/>
      </p:nvGrpSpPr>
      <p:grpSpPr>
        <a:xfrm>
          <a:off x="0" y="0"/>
          <a:ext cx="0" cy="0"/>
          <a:chOff x="0" y="0"/>
          <a:chExt cx="0" cy="0"/>
        </a:xfrm>
      </p:grpSpPr>
      <p:sp>
        <p:nvSpPr>
          <p:cNvPr id="412" name="Google Shape;412;p2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3" name="Google Shape;413;p20"/>
          <p:cNvSpPr/>
          <p:nvPr/>
        </p:nvSpPr>
        <p:spPr>
          <a:xfrm rot="10800000">
            <a:off x="791918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rot="10800000">
            <a:off x="686616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415"/>
        <p:cNvGrpSpPr/>
        <p:nvPr/>
      </p:nvGrpSpPr>
      <p:grpSpPr>
        <a:xfrm>
          <a:off x="0" y="0"/>
          <a:ext cx="0" cy="0"/>
          <a:chOff x="0" y="0"/>
          <a:chExt cx="0" cy="0"/>
        </a:xfrm>
      </p:grpSpPr>
      <p:sp>
        <p:nvSpPr>
          <p:cNvPr id="416" name="Google Shape;416;p21"/>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4000">
              <a:schemeClr val="accent5"/>
            </a:gs>
            <a:gs pos="80000">
              <a:schemeClr val="lt1"/>
            </a:gs>
            <a:gs pos="100000">
              <a:srgbClr val="61158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Nova Flat"/>
              <a:buNone/>
              <a:defRPr sz="3600">
                <a:solidFill>
                  <a:schemeClr val="dk1"/>
                </a:solidFill>
                <a:latin typeface="Nova Flat"/>
                <a:ea typeface="Nova Flat"/>
                <a:cs typeface="Nova Flat"/>
                <a:sym typeface="Nova Flat"/>
              </a:defRPr>
            </a:lvl1pPr>
            <a:lvl2pPr lvl="1">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2pPr>
            <a:lvl3pPr lvl="2">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3pPr>
            <a:lvl4pPr lvl="3">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4pPr>
            <a:lvl5pPr lvl="4">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5pPr>
            <a:lvl6pPr lvl="5">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6pPr>
            <a:lvl7pPr lvl="6">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7pPr>
            <a:lvl8pPr lvl="7">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8pPr>
            <a:lvl9pPr lvl="8">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59" r:id="rId6"/>
    <p:sldLayoutId id="2147483660" r:id="rId7"/>
    <p:sldLayoutId id="2147483666" r:id="rId8"/>
    <p:sldLayoutId id="2147483667" r:id="rId9"/>
    <p:sldLayoutId id="2147483678" r:id="rId10"/>
    <p:sldLayoutId id="2147483679" r:id="rId11"/>
    <p:sldLayoutId id="2147483680" r:id="rId12"/>
    <p:sldLayoutId id="214748368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eeru1207/AI_Sudoku"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3127575" y="-143300"/>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txBox="1">
            <a:spLocks noGrp="1"/>
          </p:cNvSpPr>
          <p:nvPr>
            <p:ph type="ctrTitle"/>
          </p:nvPr>
        </p:nvSpPr>
        <p:spPr>
          <a:xfrm>
            <a:off x="-546851" y="1025682"/>
            <a:ext cx="9944423" cy="18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SCRAMBLE PUZZLE SOLVER</a:t>
            </a:r>
            <a:br>
              <a:rPr lang="en" dirty="0"/>
            </a:br>
            <a:r>
              <a:rPr lang="en" dirty="0">
                <a:solidFill>
                  <a:schemeClr val="lt2"/>
                </a:solidFill>
              </a:rPr>
              <a:t>DIP Semester Project</a:t>
            </a:r>
            <a:endParaRPr dirty="0">
              <a:solidFill>
                <a:schemeClr val="lt2"/>
              </a:solidFill>
            </a:endParaRPr>
          </a:p>
        </p:txBody>
      </p:sp>
      <p:sp>
        <p:nvSpPr>
          <p:cNvPr id="796" name="Google Shape;796;p39"/>
          <p:cNvSpPr txBox="1">
            <a:spLocks noGrp="1"/>
          </p:cNvSpPr>
          <p:nvPr>
            <p:ph type="subTitle" idx="1"/>
          </p:nvPr>
        </p:nvSpPr>
        <p:spPr>
          <a:xfrm>
            <a:off x="3030739" y="3429875"/>
            <a:ext cx="7039800" cy="121709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PREPARED BY:</a:t>
            </a:r>
          </a:p>
          <a:p>
            <a:pPr indent="-457200" algn="l">
              <a:buFont typeface="Arial" panose="020B0604020202020204" pitchFamily="34" charset="0"/>
              <a:buChar char="•"/>
            </a:pPr>
            <a:r>
              <a:rPr lang="en" dirty="0"/>
              <a:t>ALI AHMAD (FA19-BCS-027)</a:t>
            </a:r>
          </a:p>
          <a:p>
            <a:pPr indent="-457200" algn="l">
              <a:buFont typeface="Arial" panose="020B0604020202020204" pitchFamily="34" charset="0"/>
              <a:buChar char="•"/>
            </a:pPr>
            <a:r>
              <a:rPr lang="en" dirty="0"/>
              <a:t>MUHAMAMD WAHAJ (FA19-BCS-084)</a:t>
            </a:r>
          </a:p>
          <a:p>
            <a:pPr indent="-457200" algn="l">
              <a:buFont typeface="Arial" panose="020B0604020202020204" pitchFamily="34" charset="0"/>
              <a:buChar char="•"/>
            </a:pPr>
            <a:r>
              <a:rPr lang="en" dirty="0"/>
              <a:t>MUHAMAMD UMAIR (SP19-BCS-139)</a:t>
            </a:r>
          </a:p>
          <a:p>
            <a:pPr marL="0" lvl="0" indent="0" algn="ctr" rtl="0">
              <a:spcBef>
                <a:spcPts val="0"/>
              </a:spcBef>
              <a:spcAft>
                <a:spcPts val="0"/>
              </a:spcAft>
              <a:buNone/>
            </a:pPr>
            <a:endParaRPr dirty="0"/>
          </a:p>
        </p:txBody>
      </p:sp>
      <p:sp>
        <p:nvSpPr>
          <p:cNvPr id="797" name="Google Shape;797;p39"/>
          <p:cNvSpPr/>
          <p:nvPr/>
        </p:nvSpPr>
        <p:spPr>
          <a:xfrm>
            <a:off x="221163" y="3429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9"/>
          <p:cNvGrpSpPr/>
          <p:nvPr/>
        </p:nvGrpSpPr>
        <p:grpSpPr>
          <a:xfrm>
            <a:off x="3186597" y="-81989"/>
            <a:ext cx="900845" cy="896401"/>
            <a:chOff x="7498900" y="3716375"/>
            <a:chExt cx="532100" cy="529475"/>
          </a:xfrm>
        </p:grpSpPr>
        <p:sp>
          <p:nvSpPr>
            <p:cNvPr id="799" name="Google Shape;799;p3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5365700" y="-959350"/>
            <a:ext cx="2013910" cy="2041524"/>
            <a:chOff x="-79100" y="-499150"/>
            <a:chExt cx="2013910" cy="2041524"/>
          </a:xfrm>
        </p:grpSpPr>
        <p:sp>
          <p:nvSpPr>
            <p:cNvPr id="806" name="Google Shape;806;p3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8456150" y="2035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57"/>
          <p:cNvSpPr/>
          <p:nvPr/>
        </p:nvSpPr>
        <p:spPr>
          <a:xfrm>
            <a:off x="474674" y="871034"/>
            <a:ext cx="855600" cy="85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7"/>
          <p:cNvSpPr/>
          <p:nvPr/>
        </p:nvSpPr>
        <p:spPr>
          <a:xfrm>
            <a:off x="474674" y="2655565"/>
            <a:ext cx="855600" cy="85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7"/>
          <p:cNvSpPr txBox="1">
            <a:spLocks noGrp="1"/>
          </p:cNvSpPr>
          <p:nvPr>
            <p:ph type="title"/>
          </p:nvPr>
        </p:nvSpPr>
        <p:spPr>
          <a:xfrm>
            <a:off x="0" y="4127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Continue</a:t>
            </a:r>
            <a:endParaRPr dirty="0"/>
          </a:p>
        </p:txBody>
      </p:sp>
      <p:sp>
        <p:nvSpPr>
          <p:cNvPr id="1415" name="Google Shape;1415;p57"/>
          <p:cNvSpPr txBox="1"/>
          <p:nvPr/>
        </p:nvSpPr>
        <p:spPr>
          <a:xfrm>
            <a:off x="1473561" y="1105198"/>
            <a:ext cx="2914021"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dk1"/>
                </a:solidFill>
                <a:latin typeface="Nova Flat"/>
                <a:ea typeface="Nova Flat"/>
                <a:cs typeface="Nova Flat"/>
                <a:sym typeface="Nova Flat"/>
              </a:rPr>
              <a:t>Hough Line Transform</a:t>
            </a:r>
          </a:p>
        </p:txBody>
      </p:sp>
      <p:sp>
        <p:nvSpPr>
          <p:cNvPr id="1416" name="Google Shape;1416;p57"/>
          <p:cNvSpPr txBox="1"/>
          <p:nvPr/>
        </p:nvSpPr>
        <p:spPr>
          <a:xfrm>
            <a:off x="1463277" y="1394657"/>
            <a:ext cx="4879208" cy="302041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Barlow"/>
                <a:ea typeface="Barlow"/>
                <a:cs typeface="Barlow"/>
                <a:sym typeface="Barlow"/>
              </a:rPr>
              <a:t>The Hough transform is a feature extraction and The purpose of the technique is to find imperfect instances of objects within a certain class of shapes. In our case it used to find all the lines in the detected outer box.</a:t>
            </a:r>
          </a:p>
          <a:p>
            <a:pPr marL="0" lvl="0" indent="0" algn="l" rtl="0">
              <a:spcBef>
                <a:spcPts val="0"/>
              </a:spcBef>
              <a:spcAft>
                <a:spcPts val="0"/>
              </a:spcAft>
              <a:buNone/>
            </a:pPr>
            <a:endParaRPr lang="en-US" sz="1600" dirty="0">
              <a:solidFill>
                <a:schemeClr val="dk1"/>
              </a:solidFill>
              <a:latin typeface="Barlow"/>
              <a:ea typeface="Barlow"/>
              <a:cs typeface="Barlow"/>
              <a:sym typeface="Barlow"/>
            </a:endParaRPr>
          </a:p>
        </p:txBody>
      </p:sp>
      <p:sp>
        <p:nvSpPr>
          <p:cNvPr id="1419" name="Google Shape;1419;p57"/>
          <p:cNvSpPr txBox="1"/>
          <p:nvPr/>
        </p:nvSpPr>
        <p:spPr>
          <a:xfrm>
            <a:off x="1513874" y="2904865"/>
            <a:ext cx="22383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600" dirty="0">
                <a:solidFill>
                  <a:schemeClr val="dk1"/>
                </a:solidFill>
                <a:latin typeface="Nova Flat"/>
                <a:ea typeface="Nova Flat"/>
                <a:cs typeface="Nova Flat"/>
                <a:sym typeface="Nova Flat"/>
              </a:rPr>
              <a:t>Merging </a:t>
            </a:r>
          </a:p>
        </p:txBody>
      </p:sp>
      <p:sp>
        <p:nvSpPr>
          <p:cNvPr id="1420" name="Google Shape;1420;p57"/>
          <p:cNvSpPr txBox="1"/>
          <p:nvPr/>
        </p:nvSpPr>
        <p:spPr>
          <a:xfrm>
            <a:off x="2169465" y="3261865"/>
            <a:ext cx="4408067"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Barlow"/>
                <a:ea typeface="Barlow"/>
                <a:cs typeface="Barlow"/>
                <a:sym typeface="Barlow"/>
              </a:rPr>
              <a:t>The lines found by the Hough Transform that are close to each other are fused together.</a:t>
            </a:r>
          </a:p>
        </p:txBody>
      </p:sp>
      <p:cxnSp>
        <p:nvCxnSpPr>
          <p:cNvPr id="1424" name="Google Shape;1424;p57"/>
          <p:cNvCxnSpPr>
            <a:stCxn id="1410" idx="0"/>
            <a:endCxn id="1408" idx="4"/>
          </p:cNvCxnSpPr>
          <p:nvPr/>
        </p:nvCxnSpPr>
        <p:spPr>
          <a:xfrm flipV="1">
            <a:off x="902474" y="1726634"/>
            <a:ext cx="0" cy="928931"/>
          </a:xfrm>
          <a:prstGeom prst="straightConnector1">
            <a:avLst/>
          </a:prstGeom>
          <a:noFill/>
          <a:ln w="19050" cap="flat" cmpd="sng">
            <a:solidFill>
              <a:schemeClr val="lt2"/>
            </a:solidFill>
            <a:prstDash val="solid"/>
            <a:round/>
            <a:headEnd type="none" w="med" len="med"/>
            <a:tailEnd type="none" w="med" len="med"/>
          </a:ln>
        </p:spPr>
      </p:cxnSp>
      <p:sp>
        <p:nvSpPr>
          <p:cNvPr id="1425" name="Google Shape;1425;p57"/>
          <p:cNvSpPr txBox="1"/>
          <p:nvPr/>
        </p:nvSpPr>
        <p:spPr>
          <a:xfrm>
            <a:off x="382874" y="992248"/>
            <a:ext cx="1039200" cy="5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lt2"/>
                </a:solidFill>
                <a:latin typeface="Nova Flat"/>
                <a:ea typeface="Nova Flat"/>
                <a:cs typeface="Nova Flat"/>
                <a:sym typeface="Nova Flat"/>
              </a:rPr>
              <a:t>06</a:t>
            </a:r>
            <a:endParaRPr sz="3500" dirty="0">
              <a:solidFill>
                <a:schemeClr val="lt2"/>
              </a:solidFill>
              <a:latin typeface="Nova Flat"/>
              <a:ea typeface="Nova Flat"/>
              <a:cs typeface="Nova Flat"/>
              <a:sym typeface="Nova Flat"/>
            </a:endParaRPr>
          </a:p>
        </p:txBody>
      </p:sp>
      <p:sp>
        <p:nvSpPr>
          <p:cNvPr id="1427" name="Google Shape;1427;p57"/>
          <p:cNvSpPr txBox="1"/>
          <p:nvPr/>
        </p:nvSpPr>
        <p:spPr>
          <a:xfrm>
            <a:off x="382874" y="2791915"/>
            <a:ext cx="1039200" cy="5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lt2"/>
                </a:solidFill>
                <a:latin typeface="Nova Flat"/>
                <a:ea typeface="Nova Flat"/>
                <a:cs typeface="Nova Flat"/>
                <a:sym typeface="Nova Flat"/>
              </a:rPr>
              <a:t>07</a:t>
            </a:r>
            <a:endParaRPr sz="3500" dirty="0">
              <a:solidFill>
                <a:schemeClr val="lt2"/>
              </a:solidFill>
              <a:latin typeface="Nova Flat"/>
              <a:ea typeface="Nova Flat"/>
              <a:cs typeface="Nova Flat"/>
              <a:sym typeface="Nova Flat"/>
            </a:endParaRP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Qr code&#10;&#10;Description automatically generated with medium confidence">
            <a:extLst>
              <a:ext uri="{FF2B5EF4-FFF2-40B4-BE49-F238E27FC236}">
                <a16:creationId xmlns:a16="http://schemas.microsoft.com/office/drawing/2014/main" id="{EE5CD58B-BA04-C59D-8661-8F9D8336FD4A}"/>
              </a:ext>
            </a:extLst>
          </p:cNvPr>
          <p:cNvPicPr>
            <a:picLocks noChangeAspect="1"/>
          </p:cNvPicPr>
          <p:nvPr/>
        </p:nvPicPr>
        <p:blipFill rotWithShape="1">
          <a:blip r:embed="rId3"/>
          <a:srcRect l="42416" t="57034" r="38254" b="16711"/>
          <a:stretch/>
        </p:blipFill>
        <p:spPr>
          <a:xfrm>
            <a:off x="6262488" y="1105198"/>
            <a:ext cx="2618750" cy="2000786"/>
          </a:xfrm>
          <a:prstGeom prst="rect">
            <a:avLst/>
          </a:prstGeom>
        </p:spPr>
      </p:pic>
      <p:pic>
        <p:nvPicPr>
          <p:cNvPr id="15" name="Picture 14" descr="Qr code&#10;&#10;Description automatically generated with medium confidence">
            <a:extLst>
              <a:ext uri="{FF2B5EF4-FFF2-40B4-BE49-F238E27FC236}">
                <a16:creationId xmlns:a16="http://schemas.microsoft.com/office/drawing/2014/main" id="{8EA135E9-8096-6E24-176C-1B592086B148}"/>
              </a:ext>
            </a:extLst>
          </p:cNvPr>
          <p:cNvPicPr>
            <a:picLocks noChangeAspect="1"/>
          </p:cNvPicPr>
          <p:nvPr/>
        </p:nvPicPr>
        <p:blipFill rotWithShape="1">
          <a:blip r:embed="rId3"/>
          <a:srcRect l="15052" t="60636" r="65618" b="16177"/>
          <a:stretch/>
        </p:blipFill>
        <p:spPr>
          <a:xfrm>
            <a:off x="6262488" y="3308086"/>
            <a:ext cx="2618750" cy="176695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57"/>
          <p:cNvSpPr/>
          <p:nvPr/>
        </p:nvSpPr>
        <p:spPr>
          <a:xfrm>
            <a:off x="474674" y="871034"/>
            <a:ext cx="855600" cy="85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7"/>
          <p:cNvSpPr/>
          <p:nvPr/>
        </p:nvSpPr>
        <p:spPr>
          <a:xfrm>
            <a:off x="474674" y="2655565"/>
            <a:ext cx="855600" cy="85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7"/>
          <p:cNvSpPr txBox="1">
            <a:spLocks noGrp="1"/>
          </p:cNvSpPr>
          <p:nvPr>
            <p:ph type="title"/>
          </p:nvPr>
        </p:nvSpPr>
        <p:spPr>
          <a:xfrm>
            <a:off x="0" y="4127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Continue</a:t>
            </a:r>
            <a:endParaRPr dirty="0"/>
          </a:p>
        </p:txBody>
      </p:sp>
      <p:sp>
        <p:nvSpPr>
          <p:cNvPr id="1415" name="Google Shape;1415;p57"/>
          <p:cNvSpPr txBox="1"/>
          <p:nvPr/>
        </p:nvSpPr>
        <p:spPr>
          <a:xfrm>
            <a:off x="1473561" y="1105198"/>
            <a:ext cx="4788926"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dk1"/>
                </a:solidFill>
                <a:latin typeface="Nova Flat"/>
                <a:ea typeface="Nova Flat"/>
                <a:cs typeface="Nova Flat"/>
                <a:sym typeface="Nova Flat"/>
              </a:rPr>
              <a:t>Finding the four intersection points</a:t>
            </a:r>
          </a:p>
        </p:txBody>
      </p:sp>
      <p:sp>
        <p:nvSpPr>
          <p:cNvPr id="1416" name="Google Shape;1416;p57"/>
          <p:cNvSpPr txBox="1"/>
          <p:nvPr/>
        </p:nvSpPr>
        <p:spPr>
          <a:xfrm>
            <a:off x="2169466" y="1462198"/>
            <a:ext cx="4879208" cy="302041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Barlow"/>
                <a:ea typeface="Barlow"/>
                <a:cs typeface="Barlow"/>
                <a:sym typeface="Barlow"/>
              </a:rPr>
              <a:t>We find the border lines by choosing the nearest line from the top with slope almost 0 as the upper edge, the nearest line from the bottom with slope almost 0 as the lower edge, the nearest line from the left with slope almost infinity as the left edge and the nearest line from the right with slope almost infinity as the right edge.</a:t>
            </a:r>
          </a:p>
        </p:txBody>
      </p:sp>
      <p:sp>
        <p:nvSpPr>
          <p:cNvPr id="1419" name="Google Shape;1419;p57"/>
          <p:cNvSpPr txBox="1"/>
          <p:nvPr/>
        </p:nvSpPr>
        <p:spPr>
          <a:xfrm>
            <a:off x="1513873" y="2904865"/>
            <a:ext cx="3765058"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600" dirty="0">
                <a:solidFill>
                  <a:schemeClr val="dk1"/>
                </a:solidFill>
                <a:latin typeface="Nova Flat"/>
                <a:ea typeface="Nova Flat"/>
                <a:cs typeface="Nova Flat"/>
                <a:sym typeface="Nova Flat"/>
              </a:rPr>
              <a:t>Warping perspective</a:t>
            </a:r>
          </a:p>
        </p:txBody>
      </p:sp>
      <p:sp>
        <p:nvSpPr>
          <p:cNvPr id="1420" name="Google Shape;1420;p57"/>
          <p:cNvSpPr txBox="1"/>
          <p:nvPr/>
        </p:nvSpPr>
        <p:spPr>
          <a:xfrm>
            <a:off x="2169465" y="3261865"/>
            <a:ext cx="4408067"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latin typeface="Barlow"/>
                <a:ea typeface="Barlow"/>
                <a:cs typeface="Barlow"/>
                <a:sym typeface="Barlow"/>
              </a:rPr>
              <a:t>We find the perspective matrix using the end points, correct the perspective and crop the board out of the original image.</a:t>
            </a:r>
          </a:p>
        </p:txBody>
      </p:sp>
      <p:cxnSp>
        <p:nvCxnSpPr>
          <p:cNvPr id="1424" name="Google Shape;1424;p57"/>
          <p:cNvCxnSpPr>
            <a:stCxn id="1410" idx="0"/>
            <a:endCxn id="1408" idx="4"/>
          </p:cNvCxnSpPr>
          <p:nvPr/>
        </p:nvCxnSpPr>
        <p:spPr>
          <a:xfrm flipV="1">
            <a:off x="902474" y="1726634"/>
            <a:ext cx="0" cy="928931"/>
          </a:xfrm>
          <a:prstGeom prst="straightConnector1">
            <a:avLst/>
          </a:prstGeom>
          <a:noFill/>
          <a:ln w="19050" cap="flat" cmpd="sng">
            <a:solidFill>
              <a:schemeClr val="lt2"/>
            </a:solidFill>
            <a:prstDash val="solid"/>
            <a:round/>
            <a:headEnd type="none" w="med" len="med"/>
            <a:tailEnd type="none" w="med" len="med"/>
          </a:ln>
        </p:spPr>
      </p:cxnSp>
      <p:sp>
        <p:nvSpPr>
          <p:cNvPr id="1425" name="Google Shape;1425;p57"/>
          <p:cNvSpPr txBox="1"/>
          <p:nvPr/>
        </p:nvSpPr>
        <p:spPr>
          <a:xfrm>
            <a:off x="382874" y="992248"/>
            <a:ext cx="1039200" cy="5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lt2"/>
                </a:solidFill>
                <a:latin typeface="Nova Flat"/>
                <a:ea typeface="Nova Flat"/>
                <a:cs typeface="Nova Flat"/>
                <a:sym typeface="Nova Flat"/>
              </a:rPr>
              <a:t>08</a:t>
            </a:r>
            <a:endParaRPr sz="3500" dirty="0">
              <a:solidFill>
                <a:schemeClr val="lt2"/>
              </a:solidFill>
              <a:latin typeface="Nova Flat"/>
              <a:ea typeface="Nova Flat"/>
              <a:cs typeface="Nova Flat"/>
              <a:sym typeface="Nova Flat"/>
            </a:endParaRPr>
          </a:p>
        </p:txBody>
      </p:sp>
      <p:sp>
        <p:nvSpPr>
          <p:cNvPr id="1427" name="Google Shape;1427;p57"/>
          <p:cNvSpPr txBox="1"/>
          <p:nvPr/>
        </p:nvSpPr>
        <p:spPr>
          <a:xfrm>
            <a:off x="382874" y="2791915"/>
            <a:ext cx="1039200" cy="5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lt2"/>
                </a:solidFill>
                <a:latin typeface="Nova Flat"/>
                <a:ea typeface="Nova Flat"/>
                <a:cs typeface="Nova Flat"/>
                <a:sym typeface="Nova Flat"/>
              </a:rPr>
              <a:t>09</a:t>
            </a:r>
            <a:endParaRPr sz="3500" dirty="0">
              <a:solidFill>
                <a:schemeClr val="lt2"/>
              </a:solidFill>
              <a:latin typeface="Nova Flat"/>
              <a:ea typeface="Nova Flat"/>
              <a:cs typeface="Nova Flat"/>
              <a:sym typeface="Nova Flat"/>
            </a:endParaRP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Qr code&#10;&#10;Description automatically generated with medium confidence">
            <a:extLst>
              <a:ext uri="{FF2B5EF4-FFF2-40B4-BE49-F238E27FC236}">
                <a16:creationId xmlns:a16="http://schemas.microsoft.com/office/drawing/2014/main" id="{18F0B051-CE08-0E34-E27F-137E1B56A7D5}"/>
              </a:ext>
            </a:extLst>
          </p:cNvPr>
          <p:cNvPicPr>
            <a:picLocks noChangeAspect="1"/>
          </p:cNvPicPr>
          <p:nvPr/>
        </p:nvPicPr>
        <p:blipFill rotWithShape="1">
          <a:blip r:embed="rId3"/>
          <a:srcRect l="70061" t="58119" r="11356" b="10272"/>
          <a:stretch/>
        </p:blipFill>
        <p:spPr>
          <a:xfrm>
            <a:off x="6577532" y="2666352"/>
            <a:ext cx="2091794" cy="2001407"/>
          </a:xfrm>
          <a:prstGeom prst="rect">
            <a:avLst/>
          </a:prstGeom>
        </p:spPr>
      </p:pic>
    </p:spTree>
    <p:extLst>
      <p:ext uri="{BB962C8B-B14F-4D97-AF65-F5344CB8AC3E}">
        <p14:creationId xmlns:p14="http://schemas.microsoft.com/office/powerpoint/2010/main" val="528186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57"/>
          <p:cNvSpPr/>
          <p:nvPr/>
        </p:nvSpPr>
        <p:spPr>
          <a:xfrm>
            <a:off x="474674" y="1583840"/>
            <a:ext cx="855600" cy="855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7"/>
          <p:cNvSpPr txBox="1">
            <a:spLocks noGrp="1"/>
          </p:cNvSpPr>
          <p:nvPr>
            <p:ph type="title"/>
          </p:nvPr>
        </p:nvSpPr>
        <p:spPr>
          <a:xfrm>
            <a:off x="799140" y="230159"/>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Continue</a:t>
            </a:r>
            <a:endParaRPr dirty="0"/>
          </a:p>
        </p:txBody>
      </p:sp>
      <p:sp>
        <p:nvSpPr>
          <p:cNvPr id="1415" name="Google Shape;1415;p57"/>
          <p:cNvSpPr txBox="1"/>
          <p:nvPr/>
        </p:nvSpPr>
        <p:spPr>
          <a:xfrm>
            <a:off x="1513874" y="1766025"/>
            <a:ext cx="4788926"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dk1"/>
                </a:solidFill>
                <a:latin typeface="Nova Flat"/>
                <a:ea typeface="Nova Flat"/>
                <a:cs typeface="Nova Flat"/>
                <a:sym typeface="Nova Flat"/>
              </a:rPr>
              <a:t>Slicing</a:t>
            </a:r>
          </a:p>
        </p:txBody>
      </p:sp>
      <p:sp>
        <p:nvSpPr>
          <p:cNvPr id="1416" name="Google Shape;1416;p57"/>
          <p:cNvSpPr txBox="1"/>
          <p:nvPr/>
        </p:nvSpPr>
        <p:spPr>
          <a:xfrm>
            <a:off x="1662860" y="2235975"/>
            <a:ext cx="4879208" cy="302041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chemeClr val="dk1"/>
                </a:solidFill>
                <a:latin typeface="Nova Flat"/>
                <a:ea typeface="Nova Flat"/>
                <a:cs typeface="Nova Flat"/>
                <a:sym typeface="Nova Flat"/>
              </a:rPr>
              <a:t>Slicing the grid to get images of each cell of the puzzle board.</a:t>
            </a:r>
          </a:p>
        </p:txBody>
      </p:sp>
      <p:sp>
        <p:nvSpPr>
          <p:cNvPr id="1425" name="Google Shape;1425;p57"/>
          <p:cNvSpPr txBox="1"/>
          <p:nvPr/>
        </p:nvSpPr>
        <p:spPr>
          <a:xfrm>
            <a:off x="382874" y="1653075"/>
            <a:ext cx="1039200" cy="5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chemeClr val="lt2"/>
                </a:solidFill>
                <a:latin typeface="Nova Flat"/>
                <a:ea typeface="Nova Flat"/>
                <a:cs typeface="Nova Flat"/>
                <a:sym typeface="Nova Flat"/>
              </a:rPr>
              <a:t>10</a:t>
            </a:r>
            <a:endParaRPr sz="3500" dirty="0">
              <a:solidFill>
                <a:schemeClr val="lt2"/>
              </a:solidFill>
              <a:latin typeface="Nova Flat"/>
              <a:ea typeface="Nova Flat"/>
              <a:cs typeface="Nova Flat"/>
              <a:sym typeface="Nova Flat"/>
            </a:endParaRPr>
          </a:p>
        </p:txBody>
      </p:sp>
      <p:sp>
        <p:nvSpPr>
          <p:cNvPr id="1429" name="Google Shape;1429;p57"/>
          <p:cNvSpPr/>
          <p:nvPr/>
        </p:nvSpPr>
        <p:spPr>
          <a:xfrm>
            <a:off x="7953188" y="3054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150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5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Done So far:</a:t>
            </a:r>
            <a:endParaRPr dirty="0"/>
          </a:p>
        </p:txBody>
      </p:sp>
      <p:grpSp>
        <p:nvGrpSpPr>
          <p:cNvPr id="1260" name="Google Shape;1260;p53"/>
          <p:cNvGrpSpPr/>
          <p:nvPr/>
        </p:nvGrpSpPr>
        <p:grpSpPr>
          <a:xfrm>
            <a:off x="5505752" y="1432864"/>
            <a:ext cx="272642" cy="264106"/>
            <a:chOff x="1492675" y="4992125"/>
            <a:chExt cx="481825" cy="481825"/>
          </a:xfrm>
        </p:grpSpPr>
        <p:sp>
          <p:nvSpPr>
            <p:cNvPr id="1261" name="Google Shape;1261;p53"/>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sp>
          <p:nvSpPr>
            <p:cNvPr id="1262" name="Google Shape;1262;p53"/>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sp>
        <p:nvSpPr>
          <p:cNvPr id="1269" name="Google Shape;1269;p53"/>
          <p:cNvSpPr/>
          <p:nvPr/>
        </p:nvSpPr>
        <p:spPr>
          <a:xfrm>
            <a:off x="0" y="3775502"/>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3"/>
          <p:cNvSpPr/>
          <p:nvPr/>
        </p:nvSpPr>
        <p:spPr>
          <a:xfrm>
            <a:off x="8456150" y="3533913"/>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 name="Table 2">
            <a:extLst>
              <a:ext uri="{FF2B5EF4-FFF2-40B4-BE49-F238E27FC236}">
                <a16:creationId xmlns:a16="http://schemas.microsoft.com/office/drawing/2014/main" id="{C389E67C-6AB8-4A36-9AA4-027B3B18FD4B}"/>
              </a:ext>
            </a:extLst>
          </p:cNvPr>
          <p:cNvGraphicFramePr>
            <a:graphicFrameLocks noGrp="1"/>
          </p:cNvGraphicFramePr>
          <p:nvPr>
            <p:extLst>
              <p:ext uri="{D42A27DB-BD31-4B8C-83A1-F6EECF244321}">
                <p14:modId xmlns:p14="http://schemas.microsoft.com/office/powerpoint/2010/main" val="1745813030"/>
              </p:ext>
            </p:extLst>
          </p:nvPr>
        </p:nvGraphicFramePr>
        <p:xfrm>
          <a:off x="1120261" y="1293834"/>
          <a:ext cx="6096000" cy="3656248"/>
        </p:xfrm>
        <a:graphic>
          <a:graphicData uri="http://schemas.openxmlformats.org/drawingml/2006/table">
            <a:tbl>
              <a:tblPr firstRow="1" bandRow="1">
                <a:tableStyleId>{D27102A9-8310-4765-A935-A1911B00CA55}</a:tableStyleId>
              </a:tblPr>
              <a:tblGrid>
                <a:gridCol w="3048000">
                  <a:extLst>
                    <a:ext uri="{9D8B030D-6E8A-4147-A177-3AD203B41FA5}">
                      <a16:colId xmlns:a16="http://schemas.microsoft.com/office/drawing/2014/main" val="2037346951"/>
                    </a:ext>
                  </a:extLst>
                </a:gridCol>
                <a:gridCol w="3048000">
                  <a:extLst>
                    <a:ext uri="{9D8B030D-6E8A-4147-A177-3AD203B41FA5}">
                      <a16:colId xmlns:a16="http://schemas.microsoft.com/office/drawing/2014/main" val="2524886453"/>
                    </a:ext>
                  </a:extLst>
                </a:gridCol>
              </a:tblGrid>
              <a:tr h="436297">
                <a:tc>
                  <a:txBody>
                    <a:bodyPr/>
                    <a:lstStyle/>
                    <a:p>
                      <a:pPr marL="0" marR="0" algn="l">
                        <a:lnSpc>
                          <a:spcPct val="115000"/>
                        </a:lnSpc>
                        <a:spcBef>
                          <a:spcPts val="0"/>
                        </a:spcBef>
                        <a:spcAft>
                          <a:spcPts val="1000"/>
                        </a:spcAft>
                      </a:pPr>
                      <a:r>
                        <a:rPr lang="en-US" sz="1100" b="1" dirty="0">
                          <a:effectLst/>
                        </a:rPr>
                        <a:t>Gaussian Blurring</a:t>
                      </a:r>
                      <a:endParaRPr lang="en-US" sz="1100" b="1"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endParaRPr lang="en-US" dirty="0"/>
                    </a:p>
                  </a:txBody>
                  <a:tcPr/>
                </a:tc>
                <a:extLst>
                  <a:ext uri="{0D108BD9-81ED-4DB2-BD59-A6C34878D82A}">
                    <a16:rowId xmlns:a16="http://schemas.microsoft.com/office/drawing/2014/main" val="37880017"/>
                  </a:ext>
                </a:extLst>
              </a:tr>
              <a:tr h="437990">
                <a:tc>
                  <a:txBody>
                    <a:bodyPr/>
                    <a:lstStyle/>
                    <a:p>
                      <a:pPr marL="0" marR="0" algn="l">
                        <a:lnSpc>
                          <a:spcPct val="115000"/>
                        </a:lnSpc>
                        <a:spcBef>
                          <a:spcPts val="0"/>
                        </a:spcBef>
                        <a:spcAft>
                          <a:spcPts val="1000"/>
                        </a:spcAft>
                      </a:pPr>
                      <a:r>
                        <a:rPr lang="en-US" sz="1100" b="1">
                          <a:effectLst/>
                        </a:rPr>
                        <a:t>Adaptive Gaussian Thresholding</a:t>
                      </a:r>
                      <a:endParaRPr lang="en-US" sz="1100" b="1">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endParaRPr lang="en-US" dirty="0"/>
                    </a:p>
                  </a:txBody>
                  <a:tcPr/>
                </a:tc>
                <a:extLst>
                  <a:ext uri="{0D108BD9-81ED-4DB2-BD59-A6C34878D82A}">
                    <a16:rowId xmlns:a16="http://schemas.microsoft.com/office/drawing/2014/main" val="2398005316"/>
                  </a:ext>
                </a:extLst>
              </a:tr>
              <a:tr h="422622">
                <a:tc>
                  <a:txBody>
                    <a:bodyPr/>
                    <a:lstStyle/>
                    <a:p>
                      <a:pPr marL="0" marR="0" algn="l">
                        <a:lnSpc>
                          <a:spcPct val="115000"/>
                        </a:lnSpc>
                        <a:spcBef>
                          <a:spcPts val="0"/>
                        </a:spcBef>
                        <a:spcAft>
                          <a:spcPts val="1000"/>
                        </a:spcAft>
                      </a:pPr>
                      <a:r>
                        <a:rPr lang="en-US" sz="1100" b="1">
                          <a:effectLst/>
                        </a:rPr>
                        <a:t>Inverting</a:t>
                      </a:r>
                      <a:endParaRPr lang="en-US" sz="1100" b="1">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endParaRPr lang="en-US" dirty="0"/>
                    </a:p>
                  </a:txBody>
                  <a:tcPr/>
                </a:tc>
                <a:extLst>
                  <a:ext uri="{0D108BD9-81ED-4DB2-BD59-A6C34878D82A}">
                    <a16:rowId xmlns:a16="http://schemas.microsoft.com/office/drawing/2014/main" val="3512279237"/>
                  </a:ext>
                </a:extLst>
              </a:tr>
              <a:tr h="453358">
                <a:tc>
                  <a:txBody>
                    <a:bodyPr/>
                    <a:lstStyle/>
                    <a:p>
                      <a:pPr marL="0" marR="0" algn="l">
                        <a:lnSpc>
                          <a:spcPct val="115000"/>
                        </a:lnSpc>
                        <a:spcBef>
                          <a:spcPts val="0"/>
                        </a:spcBef>
                        <a:spcAft>
                          <a:spcPts val="1000"/>
                        </a:spcAft>
                      </a:pPr>
                      <a:r>
                        <a:rPr lang="en-US" sz="1100" b="1">
                          <a:effectLst/>
                        </a:rPr>
                        <a:t>Flood Filling</a:t>
                      </a:r>
                      <a:endParaRPr lang="en-US" sz="1100" b="1">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endParaRPr lang="en-US" dirty="0"/>
                    </a:p>
                  </a:txBody>
                  <a:tcPr/>
                </a:tc>
                <a:extLst>
                  <a:ext uri="{0D108BD9-81ED-4DB2-BD59-A6C34878D82A}">
                    <a16:rowId xmlns:a16="http://schemas.microsoft.com/office/drawing/2014/main" val="190287509"/>
                  </a:ext>
                </a:extLst>
              </a:tr>
              <a:tr h="422621">
                <a:tc>
                  <a:txBody>
                    <a:bodyPr/>
                    <a:lstStyle/>
                    <a:p>
                      <a:pPr marL="0" marR="0" algn="l">
                        <a:lnSpc>
                          <a:spcPct val="115000"/>
                        </a:lnSpc>
                        <a:spcBef>
                          <a:spcPts val="0"/>
                        </a:spcBef>
                        <a:spcAft>
                          <a:spcPts val="1000"/>
                        </a:spcAft>
                      </a:pPr>
                      <a:r>
                        <a:rPr lang="en-US" sz="1100" b="1">
                          <a:effectLst/>
                        </a:rPr>
                        <a:t>Hough Line Transform</a:t>
                      </a:r>
                      <a:endParaRPr lang="en-US" sz="1100" b="1">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endParaRPr lang="en-US" dirty="0"/>
                    </a:p>
                  </a:txBody>
                  <a:tcPr/>
                </a:tc>
                <a:extLst>
                  <a:ext uri="{0D108BD9-81ED-4DB2-BD59-A6C34878D82A}">
                    <a16:rowId xmlns:a16="http://schemas.microsoft.com/office/drawing/2014/main" val="1995402334"/>
                  </a:ext>
                </a:extLst>
              </a:tr>
              <a:tr h="370840">
                <a:tc>
                  <a:txBody>
                    <a:bodyPr/>
                    <a:lstStyle/>
                    <a:p>
                      <a:pPr marL="0" marR="0" algn="l">
                        <a:lnSpc>
                          <a:spcPct val="115000"/>
                        </a:lnSpc>
                        <a:spcBef>
                          <a:spcPts val="0"/>
                        </a:spcBef>
                        <a:spcAft>
                          <a:spcPts val="1000"/>
                        </a:spcAft>
                      </a:pPr>
                      <a:r>
                        <a:rPr lang="en-US" sz="1100" b="1" dirty="0">
                          <a:effectLst/>
                        </a:rPr>
                        <a:t>Merging </a:t>
                      </a:r>
                      <a:endParaRPr lang="en-US" sz="1100" b="1"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endParaRPr lang="en-US" dirty="0"/>
                    </a:p>
                  </a:txBody>
                  <a:tcPr/>
                </a:tc>
                <a:extLst>
                  <a:ext uri="{0D108BD9-81ED-4DB2-BD59-A6C34878D82A}">
                    <a16:rowId xmlns:a16="http://schemas.microsoft.com/office/drawing/2014/main" val="1496297437"/>
                  </a:ext>
                </a:extLst>
              </a:tr>
              <a:tr h="370840">
                <a:tc>
                  <a:txBody>
                    <a:bodyPr/>
                    <a:lstStyle/>
                    <a:p>
                      <a:pPr marL="0" marR="0" algn="l">
                        <a:lnSpc>
                          <a:spcPct val="115000"/>
                        </a:lnSpc>
                        <a:spcBef>
                          <a:spcPts val="0"/>
                        </a:spcBef>
                        <a:spcAft>
                          <a:spcPts val="1000"/>
                        </a:spcAft>
                      </a:pPr>
                      <a:r>
                        <a:rPr lang="en-US" sz="1100" b="1" dirty="0">
                          <a:effectLst/>
                          <a:latin typeface="Times New Roman" panose="02020603050405020304" pitchFamily="18" charset="0"/>
                          <a:ea typeface="Times New Roman" panose="02020603050405020304" pitchFamily="18" charset="0"/>
                          <a:cs typeface="Arial" panose="020B0604020202020204" pitchFamily="34" charset="0"/>
                        </a:rPr>
                        <a:t>Finding the four intersection points</a:t>
                      </a:r>
                      <a:endParaRPr lang="en-US" sz="1100" b="1"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endParaRPr lang="en-US" dirty="0"/>
                    </a:p>
                  </a:txBody>
                  <a:tcPr/>
                </a:tc>
                <a:extLst>
                  <a:ext uri="{0D108BD9-81ED-4DB2-BD59-A6C34878D82A}">
                    <a16:rowId xmlns:a16="http://schemas.microsoft.com/office/drawing/2014/main" val="3101071020"/>
                  </a:ext>
                </a:extLst>
              </a:tr>
              <a:tr h="370840">
                <a:tc>
                  <a:txBody>
                    <a:bodyPr/>
                    <a:lstStyle/>
                    <a:p>
                      <a:pPr marL="0" marR="0" algn="l">
                        <a:lnSpc>
                          <a:spcPct val="115000"/>
                        </a:lnSpc>
                        <a:spcBef>
                          <a:spcPts val="0"/>
                        </a:spcBef>
                        <a:spcAft>
                          <a:spcPts val="1000"/>
                        </a:spcAft>
                      </a:pPr>
                      <a:r>
                        <a:rPr lang="en-US" sz="1100" b="1" dirty="0">
                          <a:effectLst/>
                          <a:latin typeface="Times New Roman" panose="02020603050405020304" pitchFamily="18" charset="0"/>
                          <a:ea typeface="Times New Roman" panose="02020603050405020304" pitchFamily="18" charset="0"/>
                          <a:cs typeface="Arial" panose="020B0604020202020204" pitchFamily="34" charset="0"/>
                        </a:rPr>
                        <a:t>Warping side</a:t>
                      </a:r>
                      <a:endParaRPr lang="en-US" sz="1100" b="1" dirty="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endParaRPr lang="en-US" dirty="0"/>
                    </a:p>
                  </a:txBody>
                  <a:tcPr/>
                </a:tc>
                <a:extLst>
                  <a:ext uri="{0D108BD9-81ED-4DB2-BD59-A6C34878D82A}">
                    <a16:rowId xmlns:a16="http://schemas.microsoft.com/office/drawing/2014/main" val="4010993161"/>
                  </a:ext>
                </a:extLst>
              </a:tr>
              <a:tr h="370840">
                <a:tc>
                  <a:txBody>
                    <a:bodyPr/>
                    <a:lstStyle/>
                    <a:p>
                      <a:pPr marL="0" marR="0" algn="l">
                        <a:lnSpc>
                          <a:spcPct val="115000"/>
                        </a:lnSpc>
                        <a:spcBef>
                          <a:spcPts val="0"/>
                        </a:spcBef>
                        <a:spcAft>
                          <a:spcPts val="1000"/>
                        </a:spcAft>
                      </a:pPr>
                      <a:r>
                        <a:rPr lang="en-US" sz="1100" b="1" dirty="0">
                          <a:effectLst/>
                          <a:latin typeface="Calibri" panose="020F0502020204030204" pitchFamily="34" charset="0"/>
                          <a:ea typeface="Times New Roman" panose="02020603050405020304" pitchFamily="18" charset="0"/>
                          <a:cs typeface="Arial" panose="020B0604020202020204" pitchFamily="34" charset="0"/>
                        </a:rPr>
                        <a:t>Slicing</a:t>
                      </a:r>
                    </a:p>
                  </a:txBody>
                  <a:tcPr marL="68580" marR="68580" marT="0" marB="0"/>
                </a:tc>
                <a:tc>
                  <a:txBody>
                    <a:bodyPr/>
                    <a:lstStyle/>
                    <a:p>
                      <a:endParaRPr lang="en-US" dirty="0"/>
                    </a:p>
                  </a:txBody>
                  <a:tcPr/>
                </a:tc>
                <a:extLst>
                  <a:ext uri="{0D108BD9-81ED-4DB2-BD59-A6C34878D82A}">
                    <a16:rowId xmlns:a16="http://schemas.microsoft.com/office/drawing/2014/main" val="836690067"/>
                  </a:ext>
                </a:extLst>
              </a:tr>
            </a:tbl>
          </a:graphicData>
        </a:graphic>
      </p:graphicFrame>
      <p:grpSp>
        <p:nvGrpSpPr>
          <p:cNvPr id="19" name="Google Shape;1266;p53">
            <a:extLst>
              <a:ext uri="{FF2B5EF4-FFF2-40B4-BE49-F238E27FC236}">
                <a16:creationId xmlns:a16="http://schemas.microsoft.com/office/drawing/2014/main" id="{4E282B78-E4F4-4B16-93B1-2DF5B590E093}"/>
              </a:ext>
            </a:extLst>
          </p:cNvPr>
          <p:cNvGrpSpPr/>
          <p:nvPr/>
        </p:nvGrpSpPr>
        <p:grpSpPr>
          <a:xfrm>
            <a:off x="5500637" y="1857683"/>
            <a:ext cx="305948" cy="264106"/>
            <a:chOff x="1492675" y="4992125"/>
            <a:chExt cx="481825" cy="481825"/>
          </a:xfrm>
        </p:grpSpPr>
        <p:sp>
          <p:nvSpPr>
            <p:cNvPr id="20" name="Google Shape;1267;p53">
              <a:extLst>
                <a:ext uri="{FF2B5EF4-FFF2-40B4-BE49-F238E27FC236}">
                  <a16:creationId xmlns:a16="http://schemas.microsoft.com/office/drawing/2014/main" id="{06D2404D-24CC-4F98-B3CD-0D472EAEBBD1}"/>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rgbClr val="435D74"/>
                </a:solidFill>
                <a:latin typeface="Arvo"/>
                <a:ea typeface="Arvo"/>
                <a:cs typeface="Arvo"/>
                <a:sym typeface="Arvo"/>
              </a:endParaRPr>
            </a:p>
          </p:txBody>
        </p:sp>
        <p:sp>
          <p:nvSpPr>
            <p:cNvPr id="21" name="Google Shape;1268;p53">
              <a:extLst>
                <a:ext uri="{FF2B5EF4-FFF2-40B4-BE49-F238E27FC236}">
                  <a16:creationId xmlns:a16="http://schemas.microsoft.com/office/drawing/2014/main" id="{046022BB-3A29-42DB-B258-B768A0D751CB}"/>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grpSp>
        <p:nvGrpSpPr>
          <p:cNvPr id="22" name="Google Shape;1266;p53">
            <a:extLst>
              <a:ext uri="{FF2B5EF4-FFF2-40B4-BE49-F238E27FC236}">
                <a16:creationId xmlns:a16="http://schemas.microsoft.com/office/drawing/2014/main" id="{1D132434-9806-44C7-90D7-85F50E31E29D}"/>
              </a:ext>
            </a:extLst>
          </p:cNvPr>
          <p:cNvGrpSpPr/>
          <p:nvPr/>
        </p:nvGrpSpPr>
        <p:grpSpPr>
          <a:xfrm>
            <a:off x="5482700" y="2259294"/>
            <a:ext cx="323334" cy="264106"/>
            <a:chOff x="1492675" y="4992125"/>
            <a:chExt cx="481825" cy="481825"/>
          </a:xfrm>
        </p:grpSpPr>
        <p:sp>
          <p:nvSpPr>
            <p:cNvPr id="23" name="Google Shape;1267;p53">
              <a:extLst>
                <a:ext uri="{FF2B5EF4-FFF2-40B4-BE49-F238E27FC236}">
                  <a16:creationId xmlns:a16="http://schemas.microsoft.com/office/drawing/2014/main" id="{FCF8AE44-F963-45ED-B432-E4DA32475749}"/>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rgbClr val="435D74"/>
                </a:solidFill>
                <a:latin typeface="Arvo"/>
                <a:ea typeface="Arvo"/>
                <a:cs typeface="Arvo"/>
                <a:sym typeface="Arvo"/>
              </a:endParaRPr>
            </a:p>
          </p:txBody>
        </p:sp>
        <p:sp>
          <p:nvSpPr>
            <p:cNvPr id="24" name="Google Shape;1268;p53">
              <a:extLst>
                <a:ext uri="{FF2B5EF4-FFF2-40B4-BE49-F238E27FC236}">
                  <a16:creationId xmlns:a16="http://schemas.microsoft.com/office/drawing/2014/main" id="{2B37E915-7C4F-416C-9CC0-2D36C62DBB5C}"/>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grpSp>
        <p:nvGrpSpPr>
          <p:cNvPr id="25" name="Google Shape;1266;p53">
            <a:extLst>
              <a:ext uri="{FF2B5EF4-FFF2-40B4-BE49-F238E27FC236}">
                <a16:creationId xmlns:a16="http://schemas.microsoft.com/office/drawing/2014/main" id="{C83AE814-3C94-42F0-8952-8EA6B5114F1E}"/>
              </a:ext>
            </a:extLst>
          </p:cNvPr>
          <p:cNvGrpSpPr/>
          <p:nvPr/>
        </p:nvGrpSpPr>
        <p:grpSpPr>
          <a:xfrm>
            <a:off x="5482699" y="2689279"/>
            <a:ext cx="323334" cy="264106"/>
            <a:chOff x="1492675" y="4992125"/>
            <a:chExt cx="481825" cy="481825"/>
          </a:xfrm>
        </p:grpSpPr>
        <p:sp>
          <p:nvSpPr>
            <p:cNvPr id="26" name="Google Shape;1267;p53">
              <a:extLst>
                <a:ext uri="{FF2B5EF4-FFF2-40B4-BE49-F238E27FC236}">
                  <a16:creationId xmlns:a16="http://schemas.microsoft.com/office/drawing/2014/main" id="{0E8183B0-3DB8-49B0-B094-5DD60BA1987C}"/>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rgbClr val="435D74"/>
                </a:solidFill>
                <a:latin typeface="Arvo"/>
                <a:ea typeface="Arvo"/>
                <a:cs typeface="Arvo"/>
                <a:sym typeface="Arvo"/>
              </a:endParaRPr>
            </a:p>
          </p:txBody>
        </p:sp>
        <p:sp>
          <p:nvSpPr>
            <p:cNvPr id="27" name="Google Shape;1268;p53">
              <a:extLst>
                <a:ext uri="{FF2B5EF4-FFF2-40B4-BE49-F238E27FC236}">
                  <a16:creationId xmlns:a16="http://schemas.microsoft.com/office/drawing/2014/main" id="{EE749264-FE1A-4DCA-A975-84EAEF32AB38}"/>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grpSp>
        <p:nvGrpSpPr>
          <p:cNvPr id="28" name="Google Shape;1266;p53">
            <a:extLst>
              <a:ext uri="{FF2B5EF4-FFF2-40B4-BE49-F238E27FC236}">
                <a16:creationId xmlns:a16="http://schemas.microsoft.com/office/drawing/2014/main" id="{DF26210C-D83E-427C-A5C8-E75A2868D6C4}"/>
              </a:ext>
            </a:extLst>
          </p:cNvPr>
          <p:cNvGrpSpPr/>
          <p:nvPr/>
        </p:nvGrpSpPr>
        <p:grpSpPr>
          <a:xfrm>
            <a:off x="5500637" y="3121958"/>
            <a:ext cx="323334" cy="314338"/>
            <a:chOff x="1492675" y="4992125"/>
            <a:chExt cx="481825" cy="481825"/>
          </a:xfrm>
        </p:grpSpPr>
        <p:sp>
          <p:nvSpPr>
            <p:cNvPr id="29" name="Google Shape;1267;p53">
              <a:extLst>
                <a:ext uri="{FF2B5EF4-FFF2-40B4-BE49-F238E27FC236}">
                  <a16:creationId xmlns:a16="http://schemas.microsoft.com/office/drawing/2014/main" id="{0DE5ACC6-4C2E-4A69-B528-FBCDB43DD7D3}"/>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rgbClr val="435D74"/>
                </a:solidFill>
                <a:latin typeface="Arvo"/>
                <a:ea typeface="Arvo"/>
                <a:cs typeface="Arvo"/>
                <a:sym typeface="Arvo"/>
              </a:endParaRPr>
            </a:p>
          </p:txBody>
        </p:sp>
        <p:sp>
          <p:nvSpPr>
            <p:cNvPr id="30" name="Google Shape;1268;p53">
              <a:extLst>
                <a:ext uri="{FF2B5EF4-FFF2-40B4-BE49-F238E27FC236}">
                  <a16:creationId xmlns:a16="http://schemas.microsoft.com/office/drawing/2014/main" id="{6C41A040-D5FF-43CC-9A08-3F61C987FE63}"/>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grpSp>
        <p:nvGrpSpPr>
          <p:cNvPr id="31" name="Google Shape;1266;p53">
            <a:extLst>
              <a:ext uri="{FF2B5EF4-FFF2-40B4-BE49-F238E27FC236}">
                <a16:creationId xmlns:a16="http://schemas.microsoft.com/office/drawing/2014/main" id="{92F97D03-0C4C-DBA8-B7E8-528EB275EEC7}"/>
              </a:ext>
            </a:extLst>
          </p:cNvPr>
          <p:cNvGrpSpPr/>
          <p:nvPr/>
        </p:nvGrpSpPr>
        <p:grpSpPr>
          <a:xfrm>
            <a:off x="5482699" y="3495253"/>
            <a:ext cx="323334" cy="314338"/>
            <a:chOff x="1492675" y="4992125"/>
            <a:chExt cx="481825" cy="481825"/>
          </a:xfrm>
        </p:grpSpPr>
        <p:sp>
          <p:nvSpPr>
            <p:cNvPr id="32" name="Google Shape;1267;p53">
              <a:extLst>
                <a:ext uri="{FF2B5EF4-FFF2-40B4-BE49-F238E27FC236}">
                  <a16:creationId xmlns:a16="http://schemas.microsoft.com/office/drawing/2014/main" id="{E353020E-00FB-5CD4-F8FF-5C8D4E26366F}"/>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rgbClr val="435D74"/>
                </a:solidFill>
                <a:latin typeface="Arvo"/>
                <a:ea typeface="Arvo"/>
                <a:cs typeface="Arvo"/>
                <a:sym typeface="Arvo"/>
              </a:endParaRPr>
            </a:p>
          </p:txBody>
        </p:sp>
        <p:sp>
          <p:nvSpPr>
            <p:cNvPr id="33" name="Google Shape;1268;p53">
              <a:extLst>
                <a:ext uri="{FF2B5EF4-FFF2-40B4-BE49-F238E27FC236}">
                  <a16:creationId xmlns:a16="http://schemas.microsoft.com/office/drawing/2014/main" id="{E314C98D-4DA6-3F0B-DF03-0CDD0EE0A598}"/>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rgbClr val="435D74"/>
                </a:solidFill>
                <a:latin typeface="Arvo"/>
                <a:ea typeface="Arvo"/>
                <a:cs typeface="Arvo"/>
                <a:sym typeface="Arvo"/>
              </a:endParaRPr>
            </a:p>
          </p:txBody>
        </p:sp>
      </p:grpSp>
      <p:grpSp>
        <p:nvGrpSpPr>
          <p:cNvPr id="34" name="Google Shape;1266;p53">
            <a:extLst>
              <a:ext uri="{FF2B5EF4-FFF2-40B4-BE49-F238E27FC236}">
                <a16:creationId xmlns:a16="http://schemas.microsoft.com/office/drawing/2014/main" id="{92D17834-2A52-EB02-8015-338A5CC30FBE}"/>
              </a:ext>
            </a:extLst>
          </p:cNvPr>
          <p:cNvGrpSpPr/>
          <p:nvPr/>
        </p:nvGrpSpPr>
        <p:grpSpPr>
          <a:xfrm>
            <a:off x="5482699" y="3867670"/>
            <a:ext cx="323334" cy="256275"/>
            <a:chOff x="1492675" y="4992125"/>
            <a:chExt cx="481825" cy="481825"/>
          </a:xfrm>
        </p:grpSpPr>
        <p:sp>
          <p:nvSpPr>
            <p:cNvPr id="35" name="Google Shape;1267;p53">
              <a:extLst>
                <a:ext uri="{FF2B5EF4-FFF2-40B4-BE49-F238E27FC236}">
                  <a16:creationId xmlns:a16="http://schemas.microsoft.com/office/drawing/2014/main" id="{FB60D164-078A-C508-499A-BA59DCDD40C0}"/>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rgbClr val="435D74"/>
                </a:solidFill>
                <a:latin typeface="Arvo"/>
                <a:ea typeface="Arvo"/>
                <a:cs typeface="Arvo"/>
                <a:sym typeface="Arvo"/>
              </a:endParaRPr>
            </a:p>
          </p:txBody>
        </p:sp>
        <p:sp>
          <p:nvSpPr>
            <p:cNvPr id="36" name="Google Shape;1268;p53">
              <a:extLst>
                <a:ext uri="{FF2B5EF4-FFF2-40B4-BE49-F238E27FC236}">
                  <a16:creationId xmlns:a16="http://schemas.microsoft.com/office/drawing/2014/main" id="{01AEE750-5DEA-C3BA-9F7A-F5475C78DE20}"/>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grpSp>
        <p:nvGrpSpPr>
          <p:cNvPr id="37" name="Google Shape;1266;p53">
            <a:extLst>
              <a:ext uri="{FF2B5EF4-FFF2-40B4-BE49-F238E27FC236}">
                <a16:creationId xmlns:a16="http://schemas.microsoft.com/office/drawing/2014/main" id="{85B017D2-6804-E942-E491-1E1E11B8B076}"/>
              </a:ext>
            </a:extLst>
          </p:cNvPr>
          <p:cNvGrpSpPr/>
          <p:nvPr/>
        </p:nvGrpSpPr>
        <p:grpSpPr>
          <a:xfrm>
            <a:off x="5500637" y="4240087"/>
            <a:ext cx="323334" cy="314338"/>
            <a:chOff x="1492675" y="4992125"/>
            <a:chExt cx="481825" cy="481825"/>
          </a:xfrm>
        </p:grpSpPr>
        <p:sp>
          <p:nvSpPr>
            <p:cNvPr id="38" name="Google Shape;1267;p53">
              <a:extLst>
                <a:ext uri="{FF2B5EF4-FFF2-40B4-BE49-F238E27FC236}">
                  <a16:creationId xmlns:a16="http://schemas.microsoft.com/office/drawing/2014/main" id="{3420A56A-1A45-84BB-5920-BA9AD33A4736}"/>
                </a:ext>
              </a:extLst>
            </p:cNvPr>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solidFill>
                  <a:srgbClr val="435D74"/>
                </a:solidFill>
                <a:latin typeface="Arvo"/>
                <a:ea typeface="Arvo"/>
                <a:cs typeface="Arvo"/>
                <a:sym typeface="Arvo"/>
              </a:endParaRPr>
            </a:p>
          </p:txBody>
        </p:sp>
        <p:sp>
          <p:nvSpPr>
            <p:cNvPr id="39" name="Google Shape;1268;p53">
              <a:extLst>
                <a:ext uri="{FF2B5EF4-FFF2-40B4-BE49-F238E27FC236}">
                  <a16:creationId xmlns:a16="http://schemas.microsoft.com/office/drawing/2014/main" id="{7E2E764B-684B-BBA6-F67F-6941FD8CBD2C}"/>
                </a:ext>
              </a:extLst>
            </p:cNvPr>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rgbClr val="435D74"/>
                </a:solidFill>
                <a:latin typeface="Arvo"/>
                <a:ea typeface="Arvo"/>
                <a:cs typeface="Arvo"/>
                <a:sym typeface="Arvo"/>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81"/>
        <p:cNvGrpSpPr/>
        <p:nvPr/>
      </p:nvGrpSpPr>
      <p:grpSpPr>
        <a:xfrm>
          <a:off x="0" y="0"/>
          <a:ext cx="0" cy="0"/>
          <a:chOff x="0" y="0"/>
          <a:chExt cx="0" cy="0"/>
        </a:xfrm>
      </p:grpSpPr>
      <p:sp>
        <p:nvSpPr>
          <p:cNvPr id="3482" name="Google Shape;3482;p74"/>
          <p:cNvSpPr txBox="1">
            <a:spLocks noGrp="1"/>
          </p:cNvSpPr>
          <p:nvPr>
            <p:ph type="title"/>
          </p:nvPr>
        </p:nvSpPr>
        <p:spPr>
          <a:xfrm>
            <a:off x="754578" y="1853708"/>
            <a:ext cx="3212700" cy="67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Thanks!</a:t>
            </a:r>
            <a:endParaRPr dirty="0"/>
          </a:p>
        </p:txBody>
      </p:sp>
      <p:sp>
        <p:nvSpPr>
          <p:cNvPr id="3483" name="Google Shape;3483;p74"/>
          <p:cNvSpPr txBox="1">
            <a:spLocks noGrp="1"/>
          </p:cNvSpPr>
          <p:nvPr>
            <p:ph type="subTitle" idx="1"/>
          </p:nvPr>
        </p:nvSpPr>
        <p:spPr>
          <a:xfrm>
            <a:off x="955200" y="2710944"/>
            <a:ext cx="3434700" cy="125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en" dirty="0">
                <a:solidFill>
                  <a:schemeClr val="dk1"/>
                </a:solidFill>
              </a:rPr>
              <a:t>Do you have any questions?</a:t>
            </a:r>
            <a:endParaRPr dirty="0">
              <a:solidFill>
                <a:schemeClr val="dk1"/>
              </a:solidFill>
            </a:endParaRPr>
          </a:p>
          <a:p>
            <a:pPr marL="0" lvl="0" indent="0" algn="l" rtl="0">
              <a:spcBef>
                <a:spcPts val="0"/>
              </a:spcBef>
              <a:spcAft>
                <a:spcPts val="0"/>
              </a:spcAft>
              <a:buClr>
                <a:schemeClr val="lt1"/>
              </a:buClr>
              <a:buSzPts val="1100"/>
              <a:buFont typeface="Arial"/>
              <a:buNone/>
            </a:pPr>
            <a:endParaRPr dirty="0">
              <a:solidFill>
                <a:schemeClr val="dk1"/>
              </a:solidFill>
            </a:endParaRPr>
          </a:p>
        </p:txBody>
      </p:sp>
      <p:sp>
        <p:nvSpPr>
          <p:cNvPr id="3484" name="Google Shape;3484;p74"/>
          <p:cNvSpPr txBox="1"/>
          <p:nvPr/>
        </p:nvSpPr>
        <p:spPr>
          <a:xfrm>
            <a:off x="1177200" y="4046470"/>
            <a:ext cx="3000000" cy="252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chemeClr val="dk2"/>
              </a:solidFill>
              <a:latin typeface="Barlow"/>
              <a:ea typeface="Barlow"/>
              <a:cs typeface="Barlow"/>
              <a:sym typeface="Barlow"/>
            </a:endParaRPr>
          </a:p>
        </p:txBody>
      </p:sp>
      <p:sp>
        <p:nvSpPr>
          <p:cNvPr id="3500" name="Google Shape;3500;p74"/>
          <p:cNvSpPr/>
          <p:nvPr/>
        </p:nvSpPr>
        <p:spPr>
          <a:xfrm>
            <a:off x="4875787" y="984832"/>
            <a:ext cx="3452224" cy="3452224"/>
          </a:xfrm>
          <a:prstGeom prst="ellipse">
            <a:avLst/>
          </a:pr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01" name="Google Shape;3501;p74"/>
          <p:cNvPicPr preferRelativeResize="0"/>
          <p:nvPr/>
        </p:nvPicPr>
        <p:blipFill rotWithShape="1">
          <a:blip r:embed="rId3"/>
          <a:srcRect l="32244" t="1229" r="11506" b="4691"/>
          <a:stretch/>
        </p:blipFill>
        <p:spPr>
          <a:xfrm>
            <a:off x="4978040" y="1207074"/>
            <a:ext cx="3239100" cy="3047337"/>
          </a:xfrm>
          <a:prstGeom prst="ellipse">
            <a:avLst/>
          </a:prstGeom>
          <a:noFill/>
          <a:ln>
            <a:noFill/>
          </a:ln>
        </p:spPr>
      </p:pic>
      <p:sp>
        <p:nvSpPr>
          <p:cNvPr id="3502" name="Google Shape;3502;p74"/>
          <p:cNvSpPr/>
          <p:nvPr/>
        </p:nvSpPr>
        <p:spPr>
          <a:xfrm>
            <a:off x="7970500" y="4016675"/>
            <a:ext cx="1019100" cy="1019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4"/>
          <p:cNvSpPr/>
          <p:nvPr/>
        </p:nvSpPr>
        <p:spPr>
          <a:xfrm rot="7782222">
            <a:off x="866310" y="1654270"/>
            <a:ext cx="3423366" cy="4098866"/>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4" name="Google Shape;3504;p74"/>
          <p:cNvGrpSpPr/>
          <p:nvPr/>
        </p:nvGrpSpPr>
        <p:grpSpPr>
          <a:xfrm>
            <a:off x="5108229" y="438230"/>
            <a:ext cx="481788" cy="481300"/>
            <a:chOff x="4079851" y="151677"/>
            <a:chExt cx="1014291" cy="1013263"/>
          </a:xfrm>
        </p:grpSpPr>
        <p:sp>
          <p:nvSpPr>
            <p:cNvPr id="3505" name="Google Shape;3505;p74"/>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4"/>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4"/>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8" name="Google Shape;3508;p74"/>
          <p:cNvGrpSpPr/>
          <p:nvPr/>
        </p:nvGrpSpPr>
        <p:grpSpPr>
          <a:xfrm>
            <a:off x="8029522" y="4077986"/>
            <a:ext cx="900845" cy="896401"/>
            <a:chOff x="7498900" y="3716375"/>
            <a:chExt cx="532100" cy="529475"/>
          </a:xfrm>
        </p:grpSpPr>
        <p:sp>
          <p:nvSpPr>
            <p:cNvPr id="3509" name="Google Shape;3509;p74"/>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4"/>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4"/>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4"/>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4"/>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4"/>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74"/>
          <p:cNvGrpSpPr/>
          <p:nvPr/>
        </p:nvGrpSpPr>
        <p:grpSpPr>
          <a:xfrm>
            <a:off x="7229550" y="371350"/>
            <a:ext cx="1206211" cy="336300"/>
            <a:chOff x="7299150" y="4255275"/>
            <a:chExt cx="1206211" cy="336300"/>
          </a:xfrm>
        </p:grpSpPr>
        <p:sp>
          <p:nvSpPr>
            <p:cNvPr id="3516" name="Google Shape;3516;p74"/>
            <p:cNvSpPr/>
            <p:nvPr/>
          </p:nvSpPr>
          <p:spPr>
            <a:xfrm rot="10800000" flipH="1">
              <a:off x="843757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4"/>
            <p:cNvSpPr/>
            <p:nvPr/>
          </p:nvSpPr>
          <p:spPr>
            <a:xfrm rot="10800000" flipH="1">
              <a:off x="8311080"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4"/>
            <p:cNvSpPr/>
            <p:nvPr/>
          </p:nvSpPr>
          <p:spPr>
            <a:xfrm rot="10800000" flipH="1">
              <a:off x="8184589"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4"/>
            <p:cNvSpPr/>
            <p:nvPr/>
          </p:nvSpPr>
          <p:spPr>
            <a:xfrm rot="10800000" flipH="1">
              <a:off x="8058097"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4"/>
            <p:cNvSpPr/>
            <p:nvPr/>
          </p:nvSpPr>
          <p:spPr>
            <a:xfrm rot="10800000" flipH="1">
              <a:off x="7931606"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4"/>
            <p:cNvSpPr/>
            <p:nvPr/>
          </p:nvSpPr>
          <p:spPr>
            <a:xfrm rot="10800000" flipH="1">
              <a:off x="7805115"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4"/>
            <p:cNvSpPr/>
            <p:nvPr/>
          </p:nvSpPr>
          <p:spPr>
            <a:xfrm rot="10800000" flipH="1">
              <a:off x="7678624" y="42560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4"/>
            <p:cNvSpPr/>
            <p:nvPr/>
          </p:nvSpPr>
          <p:spPr>
            <a:xfrm rot="10800000" flipH="1">
              <a:off x="7552132"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4"/>
            <p:cNvSpPr/>
            <p:nvPr/>
          </p:nvSpPr>
          <p:spPr>
            <a:xfrm rot="10800000" flipH="1">
              <a:off x="7425641"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4"/>
            <p:cNvSpPr/>
            <p:nvPr/>
          </p:nvSpPr>
          <p:spPr>
            <a:xfrm rot="10800000" flipH="1">
              <a:off x="7299150" y="42552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4"/>
            <p:cNvSpPr/>
            <p:nvPr/>
          </p:nvSpPr>
          <p:spPr>
            <a:xfrm rot="10800000" flipH="1">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4"/>
            <p:cNvSpPr/>
            <p:nvPr/>
          </p:nvSpPr>
          <p:spPr>
            <a:xfrm rot="10800000" flipH="1">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4"/>
            <p:cNvSpPr/>
            <p:nvPr/>
          </p:nvSpPr>
          <p:spPr>
            <a:xfrm rot="10800000" flipH="1">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4"/>
            <p:cNvSpPr/>
            <p:nvPr/>
          </p:nvSpPr>
          <p:spPr>
            <a:xfrm rot="10800000" flipH="1">
              <a:off x="7805115"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4"/>
            <p:cNvSpPr/>
            <p:nvPr/>
          </p:nvSpPr>
          <p:spPr>
            <a:xfrm rot="10800000" flipH="1">
              <a:off x="7678624"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4"/>
            <p:cNvSpPr/>
            <p:nvPr/>
          </p:nvSpPr>
          <p:spPr>
            <a:xfrm rot="10800000" flipH="1">
              <a:off x="7552132" y="45237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4"/>
            <p:cNvSpPr/>
            <p:nvPr/>
          </p:nvSpPr>
          <p:spPr>
            <a:xfrm rot="10800000" flipH="1">
              <a:off x="7425641"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4"/>
            <p:cNvSpPr/>
            <p:nvPr/>
          </p:nvSpPr>
          <p:spPr>
            <a:xfrm rot="10800000" flipH="1">
              <a:off x="7299150" y="45229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40"/>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Working:</a:t>
            </a:r>
            <a:endParaRPr dirty="0"/>
          </a:p>
        </p:txBody>
      </p:sp>
      <p:sp>
        <p:nvSpPr>
          <p:cNvPr id="829" name="Google Shape;829;p40"/>
          <p:cNvSpPr txBox="1">
            <a:spLocks noGrp="1"/>
          </p:cNvSpPr>
          <p:nvPr>
            <p:ph type="body" idx="1"/>
          </p:nvPr>
        </p:nvSpPr>
        <p:spPr>
          <a:xfrm>
            <a:off x="621100" y="1152475"/>
            <a:ext cx="7901700" cy="3416400"/>
          </a:xfrm>
          <a:prstGeom prst="rect">
            <a:avLst/>
          </a:prstGeom>
        </p:spPr>
        <p:txBody>
          <a:bodyPr spcFirstLastPara="1" wrap="square" lIns="91425" tIns="91425" rIns="91425" bIns="91425" anchor="t" anchorCtr="0">
            <a:noAutofit/>
          </a:bodyPr>
          <a:lstStyle/>
          <a:p>
            <a:pPr marL="0" marR="0">
              <a:lnSpc>
                <a:spcPct val="115000"/>
              </a:lnSpc>
              <a:spcBef>
                <a:spcPts val="0"/>
              </a:spcBef>
              <a:spcAft>
                <a:spcPts val="10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Scramble puzzle </a:t>
            </a:r>
            <a:r>
              <a:rPr lang="en-US" sz="1800" dirty="0">
                <a:latin typeface="Times New Roman" panose="02020603050405020304" pitchFamily="18" charset="0"/>
                <a:ea typeface="Times New Roman" panose="02020603050405020304" pitchFamily="18" charset="0"/>
                <a:cs typeface="Arial" panose="020B0604020202020204" pitchFamily="34" charset="0"/>
              </a:rPr>
              <a:t>solver is the solver which take input image from user having puzzle and perform specific function to derived meaningful and desired words .</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The objective of Scramble Puzzle solver is to solve the puzzles with accurate result. This Scramble solver will be used in making of Scramble itself as it can be used to check whether this puzzle is valid or not (have any combinations or not). Also, a user can use it to verify whether he has correctly solved it. Furthermore, our aim is to make it so perfect that it would solve world’s hardest Scramble in seconds. </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pPr marL="0" marR="0">
              <a:lnSpc>
                <a:spcPct val="115000"/>
              </a:lnSpc>
              <a:spcBef>
                <a:spcPts val="1200"/>
              </a:spcBef>
              <a:spcAft>
                <a:spcPts val="0"/>
              </a:spcAft>
            </a:pPr>
            <a:r>
              <a:rPr lang="en-US" sz="1800" b="1" kern="0" dirty="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rPr>
              <a:t>Related Work</a:t>
            </a:r>
            <a:endParaRPr lang="en-US" sz="1800" b="1" kern="0" dirty="0">
              <a:solidFill>
                <a:schemeClr val="accent4"/>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indent="0">
              <a:lnSpc>
                <a:spcPct val="115000"/>
              </a:lnSpc>
              <a:spcBef>
                <a:spcPts val="0"/>
              </a:spcBef>
              <a:spcAft>
                <a:spcPts val="1000"/>
              </a:spcAft>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Related work for this project can be found on the link below:</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a:p>
            <a:pPr marL="0" marR="0" indent="0" algn="ctr">
              <a:lnSpc>
                <a:spcPct val="115000"/>
              </a:lnSpc>
              <a:spcBef>
                <a:spcPts val="0"/>
              </a:spcBef>
              <a:spcAft>
                <a:spcPts val="1000"/>
              </a:spcAft>
              <a:buNone/>
            </a:pPr>
            <a:r>
              <a:rPr lang="en-US" sz="1800" u="sng" dirty="0">
                <a:solidFill>
                  <a:srgbClr val="0563C1"/>
                </a:solidFill>
                <a:effectLst/>
                <a:latin typeface="Times New Roman" panose="02020603050405020304" pitchFamily="18" charset="0"/>
                <a:ea typeface="Times New Roman" panose="02020603050405020304" pitchFamily="18" charset="0"/>
                <a:cs typeface="Arial" panose="020B0604020202020204" pitchFamily="34" charset="0"/>
                <a:hlinkClick r:id="rId3"/>
              </a:rPr>
              <a:t>https://github.com/neeru1207/AI_Sudoku</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p:txBody>
      </p:sp>
      <p:grpSp>
        <p:nvGrpSpPr>
          <p:cNvPr id="830" name="Google Shape;830;p40"/>
          <p:cNvGrpSpPr/>
          <p:nvPr/>
        </p:nvGrpSpPr>
        <p:grpSpPr>
          <a:xfrm flipH="1">
            <a:off x="7299150" y="539500"/>
            <a:ext cx="1206211" cy="336300"/>
            <a:chOff x="2113900" y="803075"/>
            <a:chExt cx="1206211" cy="336300"/>
          </a:xfrm>
        </p:grpSpPr>
        <p:sp>
          <p:nvSpPr>
            <p:cNvPr id="831" name="Google Shape;831;p40"/>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921113" y="308979"/>
            <a:ext cx="4305000" cy="74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Steps:</a:t>
            </a:r>
            <a:endParaRPr dirty="0"/>
          </a:p>
        </p:txBody>
      </p:sp>
      <p:sp>
        <p:nvSpPr>
          <p:cNvPr id="855" name="Google Shape;855;p41"/>
          <p:cNvSpPr/>
          <p:nvPr/>
        </p:nvSpPr>
        <p:spPr>
          <a:xfrm>
            <a:off x="7875429" y="21880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860761" y="4055839"/>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374351" y="2540003"/>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165505" y="4205259"/>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 name="Table 4">
            <a:extLst>
              <a:ext uri="{FF2B5EF4-FFF2-40B4-BE49-F238E27FC236}">
                <a16:creationId xmlns:a16="http://schemas.microsoft.com/office/drawing/2014/main" id="{9ACF313A-836A-4769-8BE8-F43397F8727E}"/>
              </a:ext>
            </a:extLst>
          </p:cNvPr>
          <p:cNvGraphicFramePr>
            <a:graphicFrameLocks noGrp="1"/>
          </p:cNvGraphicFramePr>
          <p:nvPr>
            <p:extLst>
              <p:ext uri="{D42A27DB-BD31-4B8C-83A1-F6EECF244321}">
                <p14:modId xmlns:p14="http://schemas.microsoft.com/office/powerpoint/2010/main" val="3391443852"/>
              </p:ext>
            </p:extLst>
          </p:nvPr>
        </p:nvGraphicFramePr>
        <p:xfrm>
          <a:off x="2817305" y="1131192"/>
          <a:ext cx="6080677" cy="3867254"/>
        </p:xfrm>
        <a:graphic>
          <a:graphicData uri="http://schemas.openxmlformats.org/drawingml/2006/table">
            <a:tbl>
              <a:tblPr firstRow="1" firstCol="1" bandRow="1">
                <a:tableStyleId>{17292A2E-F333-43FB-9621-5CBBE7FDCDCB}</a:tableStyleId>
              </a:tblPr>
              <a:tblGrid>
                <a:gridCol w="1906709">
                  <a:extLst>
                    <a:ext uri="{9D8B030D-6E8A-4147-A177-3AD203B41FA5}">
                      <a16:colId xmlns:a16="http://schemas.microsoft.com/office/drawing/2014/main" val="2984548424"/>
                    </a:ext>
                  </a:extLst>
                </a:gridCol>
                <a:gridCol w="4173968">
                  <a:extLst>
                    <a:ext uri="{9D8B030D-6E8A-4147-A177-3AD203B41FA5}">
                      <a16:colId xmlns:a16="http://schemas.microsoft.com/office/drawing/2014/main" val="2064201558"/>
                    </a:ext>
                  </a:extLst>
                </a:gridCol>
              </a:tblGrid>
              <a:tr h="193637">
                <a:tc>
                  <a:txBody>
                    <a:bodyPr/>
                    <a:lstStyle/>
                    <a:p>
                      <a:pPr marL="0" marR="0" algn="ctr">
                        <a:lnSpc>
                          <a:spcPct val="115000"/>
                        </a:lnSpc>
                        <a:spcBef>
                          <a:spcPts val="0"/>
                        </a:spcBef>
                        <a:spcAft>
                          <a:spcPts val="1000"/>
                        </a:spcAft>
                      </a:pPr>
                      <a:r>
                        <a:rPr lang="en-US" sz="1100" b="1" dirty="0">
                          <a:solidFill>
                            <a:schemeClr val="bg1"/>
                          </a:solidFill>
                          <a:effectLst/>
                        </a:rPr>
                        <a:t>Steps</a:t>
                      </a:r>
                      <a:endParaRPr lang="en-US" sz="1100" b="1"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b"/>
                </a:tc>
                <a:tc>
                  <a:txBody>
                    <a:bodyPr/>
                    <a:lstStyle/>
                    <a:p>
                      <a:pPr marL="0" marR="0" algn="ctr">
                        <a:lnSpc>
                          <a:spcPct val="115000"/>
                        </a:lnSpc>
                        <a:spcBef>
                          <a:spcPts val="0"/>
                        </a:spcBef>
                        <a:spcAft>
                          <a:spcPts val="1000"/>
                        </a:spcAft>
                      </a:pPr>
                      <a:r>
                        <a:rPr lang="en-US" sz="1100" b="1" dirty="0">
                          <a:solidFill>
                            <a:schemeClr val="bg1"/>
                          </a:solidFill>
                          <a:effectLst/>
                        </a:rPr>
                        <a:t>Description</a:t>
                      </a:r>
                      <a:endParaRPr lang="en-US" sz="1100" b="1" dirty="0">
                        <a:solidFill>
                          <a:schemeClr val="bg1"/>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nchor="b"/>
                </a:tc>
                <a:extLst>
                  <a:ext uri="{0D108BD9-81ED-4DB2-BD59-A6C34878D82A}">
                    <a16:rowId xmlns:a16="http://schemas.microsoft.com/office/drawing/2014/main" val="2776515812"/>
                  </a:ext>
                </a:extLst>
              </a:tr>
              <a:tr h="193637">
                <a:tc>
                  <a:txBody>
                    <a:bodyPr/>
                    <a:lstStyle/>
                    <a:p>
                      <a:pPr marL="0" marR="0">
                        <a:lnSpc>
                          <a:spcPct val="115000"/>
                        </a:lnSpc>
                        <a:spcBef>
                          <a:spcPts val="0"/>
                        </a:spcBef>
                        <a:spcAft>
                          <a:spcPts val="1000"/>
                        </a:spcAft>
                      </a:pPr>
                      <a:r>
                        <a:rPr lang="en-US" sz="1100" b="1" dirty="0">
                          <a:solidFill>
                            <a:schemeClr val="bg2"/>
                          </a:solidFill>
                          <a:effectLst/>
                        </a:rPr>
                        <a:t>Gaussian Blurring</a:t>
                      </a:r>
                      <a:endParaRPr lang="en-US" sz="1100" b="1" dirty="0">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b="1" dirty="0">
                          <a:solidFill>
                            <a:schemeClr val="bg2"/>
                          </a:solidFill>
                          <a:effectLst/>
                        </a:rPr>
                        <a:t>Blurring the image to reduce noise and details in the image.</a:t>
                      </a:r>
                      <a:endParaRPr lang="en-US" sz="1100" b="1" dirty="0">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92685730"/>
                  </a:ext>
                </a:extLst>
              </a:tr>
              <a:tr h="563666">
                <a:tc>
                  <a:txBody>
                    <a:bodyPr/>
                    <a:lstStyle/>
                    <a:p>
                      <a:pPr marL="0" marR="0">
                        <a:lnSpc>
                          <a:spcPct val="115000"/>
                        </a:lnSpc>
                        <a:spcBef>
                          <a:spcPts val="0"/>
                        </a:spcBef>
                        <a:spcAft>
                          <a:spcPts val="1000"/>
                        </a:spcAft>
                      </a:pPr>
                      <a:r>
                        <a:rPr lang="en-US" sz="1100" b="1" dirty="0">
                          <a:solidFill>
                            <a:schemeClr val="bg2"/>
                          </a:solidFill>
                          <a:effectLst/>
                        </a:rPr>
                        <a:t>Adaptive Gaussian Thresholding</a:t>
                      </a:r>
                      <a:endParaRPr lang="en-US" sz="1100" b="1" dirty="0">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b="1" dirty="0">
                          <a:solidFill>
                            <a:schemeClr val="bg2"/>
                          </a:solidFill>
                          <a:effectLst/>
                        </a:rPr>
                        <a:t>This will be used to illuminate different parts of the image.</a:t>
                      </a:r>
                      <a:endParaRPr lang="en-US" sz="1100" b="1" dirty="0">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869689992"/>
                  </a:ext>
                </a:extLst>
              </a:tr>
              <a:tr h="193637">
                <a:tc>
                  <a:txBody>
                    <a:bodyPr/>
                    <a:lstStyle/>
                    <a:p>
                      <a:pPr marL="0" marR="0">
                        <a:lnSpc>
                          <a:spcPct val="115000"/>
                        </a:lnSpc>
                        <a:spcBef>
                          <a:spcPts val="0"/>
                        </a:spcBef>
                        <a:spcAft>
                          <a:spcPts val="1000"/>
                        </a:spcAft>
                      </a:pPr>
                      <a:r>
                        <a:rPr lang="en-US" sz="1100" b="1" dirty="0">
                          <a:solidFill>
                            <a:schemeClr val="bg2"/>
                          </a:solidFill>
                          <a:effectLst/>
                        </a:rPr>
                        <a:t>Inverting</a:t>
                      </a:r>
                      <a:endParaRPr lang="en-US" sz="1100" b="1" dirty="0">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b="1">
                          <a:solidFill>
                            <a:schemeClr val="bg2"/>
                          </a:solidFill>
                          <a:effectLst/>
                        </a:rPr>
                        <a:t>Image will be inverted to better recognize the characters in it.</a:t>
                      </a:r>
                      <a:endParaRPr lang="en-US" sz="1100" b="1">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14260537"/>
                  </a:ext>
                </a:extLst>
              </a:tr>
              <a:tr h="400564">
                <a:tc>
                  <a:txBody>
                    <a:bodyPr/>
                    <a:lstStyle/>
                    <a:p>
                      <a:pPr marL="0" marR="0">
                        <a:lnSpc>
                          <a:spcPct val="115000"/>
                        </a:lnSpc>
                        <a:spcBef>
                          <a:spcPts val="0"/>
                        </a:spcBef>
                        <a:spcAft>
                          <a:spcPts val="1000"/>
                        </a:spcAft>
                      </a:pPr>
                      <a:r>
                        <a:rPr lang="en-US" sz="1100" b="1" dirty="0">
                          <a:solidFill>
                            <a:schemeClr val="bg2"/>
                          </a:solidFill>
                          <a:effectLst/>
                        </a:rPr>
                        <a:t>Flood Filling</a:t>
                      </a:r>
                      <a:endParaRPr lang="en-US" sz="1100" b="1" dirty="0">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b="1" dirty="0">
                          <a:solidFill>
                            <a:schemeClr val="bg2"/>
                          </a:solidFill>
                          <a:effectLst/>
                        </a:rPr>
                        <a:t>To identify the largest area in the image that will be a box which contains all words.</a:t>
                      </a:r>
                      <a:endParaRPr lang="en-US" sz="1100" b="1" dirty="0">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248581162"/>
                  </a:ext>
                </a:extLst>
              </a:tr>
              <a:tr h="193637">
                <a:tc>
                  <a:txBody>
                    <a:bodyPr/>
                    <a:lstStyle/>
                    <a:p>
                      <a:pPr marL="0" marR="0">
                        <a:lnSpc>
                          <a:spcPct val="115000"/>
                        </a:lnSpc>
                        <a:spcBef>
                          <a:spcPts val="0"/>
                        </a:spcBef>
                        <a:spcAft>
                          <a:spcPts val="1000"/>
                        </a:spcAft>
                      </a:pPr>
                      <a:r>
                        <a:rPr lang="en-US" sz="1100" b="1">
                          <a:solidFill>
                            <a:schemeClr val="bg2"/>
                          </a:solidFill>
                          <a:effectLst/>
                        </a:rPr>
                        <a:t>Hough Line Transform</a:t>
                      </a:r>
                      <a:endParaRPr lang="en-US" sz="1100" b="1">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b="1" dirty="0">
                          <a:solidFill>
                            <a:schemeClr val="bg2"/>
                          </a:solidFill>
                          <a:effectLst/>
                        </a:rPr>
                        <a:t>To find all the lines in the detected box. </a:t>
                      </a:r>
                      <a:endParaRPr lang="en-US" sz="1100" b="1" dirty="0">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820187566"/>
                  </a:ext>
                </a:extLst>
              </a:tr>
              <a:tr h="400564">
                <a:tc>
                  <a:txBody>
                    <a:bodyPr/>
                    <a:lstStyle/>
                    <a:p>
                      <a:pPr marL="0" marR="0">
                        <a:lnSpc>
                          <a:spcPct val="115000"/>
                        </a:lnSpc>
                        <a:spcBef>
                          <a:spcPts val="0"/>
                        </a:spcBef>
                        <a:spcAft>
                          <a:spcPts val="1000"/>
                        </a:spcAft>
                      </a:pPr>
                      <a:r>
                        <a:rPr lang="en-US" sz="1100" b="1">
                          <a:solidFill>
                            <a:schemeClr val="bg2"/>
                          </a:solidFill>
                          <a:effectLst/>
                        </a:rPr>
                        <a:t>Merging </a:t>
                      </a:r>
                      <a:endParaRPr lang="en-US" sz="1100" b="1">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b="1" dirty="0">
                          <a:solidFill>
                            <a:schemeClr val="bg2"/>
                          </a:solidFill>
                          <a:effectLst/>
                        </a:rPr>
                        <a:t>The intersections will be merged to form a line in soft form. This will give us the box </a:t>
                      </a:r>
                      <a:endParaRPr lang="en-US" sz="1100" b="1" dirty="0">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729206895"/>
                  </a:ext>
                </a:extLst>
              </a:tr>
              <a:tr h="400564">
                <a:tc>
                  <a:txBody>
                    <a:bodyPr/>
                    <a:lstStyle/>
                    <a:p>
                      <a:pPr marL="0" marR="0">
                        <a:lnSpc>
                          <a:spcPct val="115000"/>
                        </a:lnSpc>
                        <a:spcBef>
                          <a:spcPts val="0"/>
                        </a:spcBef>
                        <a:spcAft>
                          <a:spcPts val="1000"/>
                        </a:spcAft>
                      </a:pPr>
                      <a:r>
                        <a:rPr lang="en-US" sz="1100" b="1">
                          <a:solidFill>
                            <a:schemeClr val="bg2"/>
                          </a:solidFill>
                          <a:effectLst/>
                        </a:rPr>
                        <a:t>Finding the four intersection points</a:t>
                      </a:r>
                      <a:endParaRPr lang="en-US" sz="1100" b="1">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b="1" dirty="0">
                          <a:solidFill>
                            <a:schemeClr val="bg2"/>
                          </a:solidFill>
                          <a:effectLst/>
                        </a:rPr>
                        <a:t>Identify the four points of the box</a:t>
                      </a:r>
                      <a:endParaRPr lang="en-US" sz="1100" b="1" dirty="0">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945725394"/>
                  </a:ext>
                </a:extLst>
              </a:tr>
              <a:tr h="193637">
                <a:tc>
                  <a:txBody>
                    <a:bodyPr/>
                    <a:lstStyle/>
                    <a:p>
                      <a:pPr marL="0" marR="0">
                        <a:lnSpc>
                          <a:spcPct val="115000"/>
                        </a:lnSpc>
                        <a:spcBef>
                          <a:spcPts val="0"/>
                        </a:spcBef>
                        <a:spcAft>
                          <a:spcPts val="1000"/>
                        </a:spcAft>
                      </a:pPr>
                      <a:r>
                        <a:rPr lang="en-US" sz="1100" b="1">
                          <a:solidFill>
                            <a:schemeClr val="bg2"/>
                          </a:solidFill>
                          <a:effectLst/>
                        </a:rPr>
                        <a:t>Warping perspective</a:t>
                      </a:r>
                      <a:endParaRPr lang="en-US" sz="1100" b="1">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b="1">
                          <a:solidFill>
                            <a:schemeClr val="bg2"/>
                          </a:solidFill>
                          <a:effectLst/>
                        </a:rPr>
                        <a:t>To find the matrix and crop the box out of the image</a:t>
                      </a:r>
                      <a:endParaRPr lang="en-US" sz="1100" b="1">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576722142"/>
                  </a:ext>
                </a:extLst>
              </a:tr>
              <a:tr h="193637">
                <a:tc>
                  <a:txBody>
                    <a:bodyPr/>
                    <a:lstStyle/>
                    <a:p>
                      <a:pPr marL="0" marR="0">
                        <a:lnSpc>
                          <a:spcPct val="115000"/>
                        </a:lnSpc>
                        <a:spcBef>
                          <a:spcPts val="0"/>
                        </a:spcBef>
                        <a:spcAft>
                          <a:spcPts val="1000"/>
                        </a:spcAft>
                      </a:pPr>
                      <a:r>
                        <a:rPr lang="en-US" sz="1100" b="1">
                          <a:solidFill>
                            <a:schemeClr val="bg2"/>
                          </a:solidFill>
                          <a:effectLst/>
                        </a:rPr>
                        <a:t>Thresholding and inverting</a:t>
                      </a:r>
                      <a:endParaRPr lang="en-US" sz="1100" b="1">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b="1" dirty="0">
                          <a:solidFill>
                            <a:schemeClr val="bg2"/>
                          </a:solidFill>
                          <a:effectLst/>
                        </a:rPr>
                        <a:t>To find the characters in the box</a:t>
                      </a:r>
                      <a:endParaRPr lang="en-US" sz="1100" b="1" dirty="0">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89245714"/>
                  </a:ext>
                </a:extLst>
              </a:tr>
              <a:tr h="400564">
                <a:tc>
                  <a:txBody>
                    <a:bodyPr/>
                    <a:lstStyle/>
                    <a:p>
                      <a:pPr marL="0" marR="0">
                        <a:lnSpc>
                          <a:spcPct val="115000"/>
                        </a:lnSpc>
                        <a:spcBef>
                          <a:spcPts val="0"/>
                        </a:spcBef>
                        <a:spcAft>
                          <a:spcPts val="1000"/>
                        </a:spcAft>
                      </a:pPr>
                      <a:r>
                        <a:rPr lang="en-US" sz="1100" b="1">
                          <a:solidFill>
                            <a:schemeClr val="bg2"/>
                          </a:solidFill>
                          <a:effectLst/>
                        </a:rPr>
                        <a:t>Breaking image into individual character</a:t>
                      </a:r>
                      <a:endParaRPr lang="en-US" sz="1100" b="1">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b="1" dirty="0">
                          <a:solidFill>
                            <a:schemeClr val="bg2"/>
                          </a:solidFill>
                          <a:effectLst/>
                        </a:rPr>
                        <a:t>To identify the characters in the image.</a:t>
                      </a:r>
                      <a:endParaRPr lang="en-US" sz="1100" b="1" dirty="0">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0265128"/>
                  </a:ext>
                </a:extLst>
              </a:tr>
              <a:tr h="0">
                <a:tc>
                  <a:txBody>
                    <a:bodyPr/>
                    <a:lstStyle/>
                    <a:p>
                      <a:pPr marL="0" marR="0">
                        <a:lnSpc>
                          <a:spcPct val="115000"/>
                        </a:lnSpc>
                        <a:spcBef>
                          <a:spcPts val="0"/>
                        </a:spcBef>
                        <a:spcAft>
                          <a:spcPts val="1000"/>
                        </a:spcAft>
                      </a:pPr>
                      <a:r>
                        <a:rPr lang="en-US" sz="1100" b="1">
                          <a:solidFill>
                            <a:schemeClr val="bg2"/>
                          </a:solidFill>
                          <a:effectLst/>
                        </a:rPr>
                        <a:t>Input word to be searched</a:t>
                      </a:r>
                      <a:endParaRPr lang="en-US" sz="1100" b="1">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marL="0" marR="0">
                        <a:lnSpc>
                          <a:spcPct val="115000"/>
                        </a:lnSpc>
                        <a:spcBef>
                          <a:spcPts val="0"/>
                        </a:spcBef>
                        <a:spcAft>
                          <a:spcPts val="1000"/>
                        </a:spcAft>
                      </a:pPr>
                      <a:r>
                        <a:rPr lang="en-US" sz="1100" b="1" dirty="0">
                          <a:solidFill>
                            <a:schemeClr val="bg2"/>
                          </a:solidFill>
                          <a:effectLst/>
                        </a:rPr>
                        <a:t>Enter word to search in the identified matrix</a:t>
                      </a:r>
                      <a:endParaRPr lang="en-US" sz="1100" b="1" dirty="0">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614702727"/>
                  </a:ext>
                </a:extLst>
              </a:tr>
            </a:tbl>
          </a:graphicData>
        </a:graphic>
      </p:graphicFrame>
      <p:sp>
        <p:nvSpPr>
          <p:cNvPr id="9" name="Subtitle 8">
            <a:extLst>
              <a:ext uri="{FF2B5EF4-FFF2-40B4-BE49-F238E27FC236}">
                <a16:creationId xmlns:a16="http://schemas.microsoft.com/office/drawing/2014/main" id="{4297DE2B-6B53-4F33-B4A2-40CF2B8AAD2B}"/>
              </a:ext>
            </a:extLst>
          </p:cNvPr>
          <p:cNvSpPr>
            <a:spLocks noGrp="1"/>
          </p:cNvSpPr>
          <p:nvPr>
            <p:ph type="subTitle" idx="1"/>
          </p:nvPr>
        </p:nvSpPr>
        <p:spPr>
          <a:xfrm>
            <a:off x="156075" y="1963972"/>
            <a:ext cx="313052" cy="168350"/>
          </a:xfrm>
        </p:spPr>
        <p:txBody>
          <a:bodyPr/>
          <a:lstStyle/>
          <a:p>
            <a:r>
              <a:rPr lang="en-US"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2"/>
          <p:cNvSpPr txBox="1">
            <a:spLocks noGrp="1"/>
          </p:cNvSpPr>
          <p:nvPr>
            <p:ph type="title"/>
          </p:nvPr>
        </p:nvSpPr>
        <p:spPr>
          <a:xfrm>
            <a:off x="83217" y="24896"/>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Input Image:</a:t>
            </a:r>
            <a:endParaRPr dirty="0"/>
          </a:p>
        </p:txBody>
      </p:sp>
      <p:sp>
        <p:nvSpPr>
          <p:cNvPr id="869" name="Google Shape;869;p42"/>
          <p:cNvSpPr txBox="1">
            <a:spLocks noGrp="1"/>
          </p:cNvSpPr>
          <p:nvPr>
            <p:ph type="subTitle" idx="3"/>
          </p:nvPr>
        </p:nvSpPr>
        <p:spPr>
          <a:xfrm>
            <a:off x="3748025" y="2201955"/>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Nova Flat"/>
              <a:ea typeface="Nova Flat"/>
              <a:cs typeface="Nova Flat"/>
              <a:sym typeface="Nova Flat"/>
            </a:endParaRPr>
          </a:p>
        </p:txBody>
      </p:sp>
      <p:sp>
        <p:nvSpPr>
          <p:cNvPr id="870" name="Google Shape;870;p42"/>
          <p:cNvSpPr txBox="1">
            <a:spLocks noGrp="1"/>
          </p:cNvSpPr>
          <p:nvPr>
            <p:ph type="subTitle" idx="1"/>
          </p:nvPr>
        </p:nvSpPr>
        <p:spPr>
          <a:xfrm>
            <a:off x="2979276" y="2077628"/>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Nova Flat"/>
                <a:ea typeface="Nova Flat"/>
                <a:cs typeface="Nova Flat"/>
                <a:sym typeface="Nova Flat"/>
              </a:rPr>
              <a:t>Information</a:t>
            </a:r>
            <a:endParaRPr>
              <a:latin typeface="Nova Flat"/>
              <a:ea typeface="Nova Flat"/>
              <a:cs typeface="Nova Flat"/>
              <a:sym typeface="Nova Flat"/>
            </a:endParaRPr>
          </a:p>
        </p:txBody>
      </p:sp>
      <p:sp>
        <p:nvSpPr>
          <p:cNvPr id="872" name="Google Shape;872;p42"/>
          <p:cNvSpPr txBox="1">
            <a:spLocks noGrp="1"/>
          </p:cNvSpPr>
          <p:nvPr>
            <p:ph type="subTitle" idx="4"/>
          </p:nvPr>
        </p:nvSpPr>
        <p:spPr>
          <a:xfrm>
            <a:off x="3498876" y="2448227"/>
            <a:ext cx="25314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873" name="Google Shape;873;p42"/>
          <p:cNvSpPr txBox="1">
            <a:spLocks noGrp="1"/>
          </p:cNvSpPr>
          <p:nvPr>
            <p:ph type="subTitle" idx="5"/>
          </p:nvPr>
        </p:nvSpPr>
        <p:spPr>
          <a:xfrm>
            <a:off x="3544176" y="3358915"/>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Into the future</a:t>
            </a:r>
            <a:endParaRPr dirty="0">
              <a:latin typeface="Nova Flat"/>
              <a:ea typeface="Nova Flat"/>
              <a:cs typeface="Nova Flat"/>
              <a:sym typeface="Nova Flat"/>
            </a:endParaRPr>
          </a:p>
        </p:txBody>
      </p:sp>
      <p:sp>
        <p:nvSpPr>
          <p:cNvPr id="874" name="Google Shape;874;p42"/>
          <p:cNvSpPr txBox="1">
            <a:spLocks noGrp="1"/>
          </p:cNvSpPr>
          <p:nvPr>
            <p:ph type="subTitle" idx="6"/>
          </p:nvPr>
        </p:nvSpPr>
        <p:spPr>
          <a:xfrm>
            <a:off x="3882523" y="3678348"/>
            <a:ext cx="24861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You can describe the topic of the section here</a:t>
            </a:r>
            <a:endParaRPr dirty="0"/>
          </a:p>
        </p:txBody>
      </p:sp>
      <p:sp>
        <p:nvSpPr>
          <p:cNvPr id="875" name="Google Shape;875;p42"/>
          <p:cNvSpPr txBox="1">
            <a:spLocks noGrp="1"/>
          </p:cNvSpPr>
          <p:nvPr>
            <p:ph type="subTitle" idx="7"/>
          </p:nvPr>
        </p:nvSpPr>
        <p:spPr>
          <a:xfrm>
            <a:off x="3272377" y="2901926"/>
            <a:ext cx="25314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Nova Flat"/>
                <a:ea typeface="Nova Flat"/>
                <a:cs typeface="Nova Flat"/>
                <a:sym typeface="Nova Flat"/>
              </a:rPr>
              <a:t>Technology</a:t>
            </a:r>
            <a:endParaRPr dirty="0">
              <a:latin typeface="Nova Flat"/>
              <a:ea typeface="Nova Flat"/>
              <a:cs typeface="Nova Flat"/>
              <a:sym typeface="Nova Flat"/>
            </a:endParaRPr>
          </a:p>
        </p:txBody>
      </p:sp>
      <p:sp>
        <p:nvSpPr>
          <p:cNvPr id="876" name="Google Shape;876;p42"/>
          <p:cNvSpPr txBox="1">
            <a:spLocks noGrp="1"/>
          </p:cNvSpPr>
          <p:nvPr>
            <p:ph type="subTitle" idx="8"/>
          </p:nvPr>
        </p:nvSpPr>
        <p:spPr>
          <a:xfrm>
            <a:off x="3203572" y="2738885"/>
            <a:ext cx="2531400" cy="61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You can describe the topic of the section here</a:t>
            </a:r>
            <a:endParaRPr dirty="0"/>
          </a:p>
        </p:txBody>
      </p:sp>
      <p:sp>
        <p:nvSpPr>
          <p:cNvPr id="877" name="Google Shape;877;p42"/>
          <p:cNvSpPr txBox="1">
            <a:spLocks noGrp="1"/>
          </p:cNvSpPr>
          <p:nvPr>
            <p:ph type="title" idx="9"/>
          </p:nvPr>
        </p:nvSpPr>
        <p:spPr>
          <a:xfrm>
            <a:off x="2459676"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78" name="Google Shape;878;p42"/>
          <p:cNvSpPr txBox="1">
            <a:spLocks noGrp="1"/>
          </p:cNvSpPr>
          <p:nvPr>
            <p:ph type="title" idx="13"/>
          </p:nvPr>
        </p:nvSpPr>
        <p:spPr>
          <a:xfrm>
            <a:off x="5667769" y="131387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79" name="Google Shape;879;p42"/>
          <p:cNvSpPr txBox="1">
            <a:spLocks noGrp="1"/>
          </p:cNvSpPr>
          <p:nvPr>
            <p:ph type="title" idx="14"/>
          </p:nvPr>
        </p:nvSpPr>
        <p:spPr>
          <a:xfrm>
            <a:off x="2459676" y="3084325"/>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80" name="Google Shape;880;p42"/>
          <p:cNvSpPr txBox="1">
            <a:spLocks noGrp="1"/>
          </p:cNvSpPr>
          <p:nvPr>
            <p:ph type="title" idx="15"/>
          </p:nvPr>
        </p:nvSpPr>
        <p:spPr>
          <a:xfrm>
            <a:off x="5667769" y="3084336"/>
            <a:ext cx="1039200" cy="58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881" name="Google Shape;881;p42"/>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 name="Google Shape;882;p42"/>
          <p:cNvGrpSpPr/>
          <p:nvPr/>
        </p:nvGrpSpPr>
        <p:grpSpPr>
          <a:xfrm>
            <a:off x="822454" y="3943003"/>
            <a:ext cx="471138" cy="470661"/>
            <a:chOff x="4079851" y="151677"/>
            <a:chExt cx="1014291" cy="1013263"/>
          </a:xfrm>
        </p:grpSpPr>
        <p:sp>
          <p:nvSpPr>
            <p:cNvPr id="883" name="Google Shape;883;p4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Text&#10;&#10;Description automatically generated">
            <a:extLst>
              <a:ext uri="{FF2B5EF4-FFF2-40B4-BE49-F238E27FC236}">
                <a16:creationId xmlns:a16="http://schemas.microsoft.com/office/drawing/2014/main" id="{8960F0CB-4574-4A0E-8BC2-04DAB611FF46}"/>
              </a:ext>
            </a:extLst>
          </p:cNvPr>
          <p:cNvPicPr>
            <a:picLocks noChangeAspect="1"/>
          </p:cNvPicPr>
          <p:nvPr/>
        </p:nvPicPr>
        <p:blipFill rotWithShape="1">
          <a:blip r:embed="rId3"/>
          <a:srcRect l="4958" t="3735" r="26471" b="4389"/>
          <a:stretch/>
        </p:blipFill>
        <p:spPr>
          <a:xfrm rot="5400000">
            <a:off x="2470367" y="635881"/>
            <a:ext cx="4361955" cy="4383338"/>
          </a:xfrm>
          <a:prstGeom prst="rect">
            <a:avLst/>
          </a:prstGeom>
        </p:spPr>
      </p:pic>
      <p:sp>
        <p:nvSpPr>
          <p:cNvPr id="5" name="Subtitle 4">
            <a:extLst>
              <a:ext uri="{FF2B5EF4-FFF2-40B4-BE49-F238E27FC236}">
                <a16:creationId xmlns:a16="http://schemas.microsoft.com/office/drawing/2014/main" id="{68A1BE4C-B063-432A-AC55-7AE81A74ED57}"/>
              </a:ext>
            </a:extLst>
          </p:cNvPr>
          <p:cNvSpPr>
            <a:spLocks noGrp="1"/>
          </p:cNvSpPr>
          <p:nvPr>
            <p:ph type="subTitle" idx="2"/>
          </p:nvPr>
        </p:nvSpPr>
        <p:spPr>
          <a:xfrm>
            <a:off x="3748025" y="2314067"/>
            <a:ext cx="2486100" cy="618600"/>
          </a:xfrm>
        </p:spPr>
        <p:txBody>
          <a:bodyPr/>
          <a:lstStyle/>
          <a:p>
            <a:r>
              <a:rPr lang="en-US"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2029573" y="1539005"/>
            <a:ext cx="5084853" cy="841800"/>
          </a:xfrm>
          <a:prstGeom prst="rect">
            <a:avLst/>
          </a:prstGeom>
        </p:spPr>
        <p:txBody>
          <a:bodyPr spcFirstLastPara="1" wrap="square" lIns="91425" tIns="91425" rIns="91425" bIns="91425" anchor="ctr" anchorCtr="0">
            <a:noAutofit/>
          </a:bodyPr>
          <a:lstStyle/>
          <a:p>
            <a:pPr marL="0" marR="0">
              <a:lnSpc>
                <a:spcPct val="115000"/>
              </a:lnSpc>
              <a:spcBef>
                <a:spcPts val="0"/>
              </a:spcBef>
              <a:spcAft>
                <a:spcPts val="1000"/>
              </a:spcAft>
            </a:pPr>
            <a:r>
              <a:rPr lang="en-US" sz="3200" b="1" dirty="0">
                <a:solidFill>
                  <a:schemeClr val="bg2"/>
                </a:solidFill>
                <a:effectLst/>
              </a:rPr>
              <a:t>Gaussian Blurring</a:t>
            </a:r>
            <a:endParaRPr lang="en-US" sz="3200" b="1" dirty="0">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p:txBody>
      </p:sp>
      <p:sp>
        <p:nvSpPr>
          <p:cNvPr id="891" name="Google Shape;891;p43"/>
          <p:cNvSpPr txBox="1">
            <a:spLocks noGrp="1"/>
          </p:cNvSpPr>
          <p:nvPr>
            <p:ph type="title" idx="2"/>
          </p:nvPr>
        </p:nvSpPr>
        <p:spPr>
          <a:xfrm>
            <a:off x="606848" y="1368967"/>
            <a:ext cx="1605300" cy="10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92" name="Google Shape;892;p43"/>
          <p:cNvSpPr txBox="1">
            <a:spLocks noGrp="1"/>
          </p:cNvSpPr>
          <p:nvPr>
            <p:ph type="subTitle" idx="1"/>
          </p:nvPr>
        </p:nvSpPr>
        <p:spPr>
          <a:xfrm>
            <a:off x="2689545" y="2239922"/>
            <a:ext cx="4075500" cy="22230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Gaussian blur is a type of image-blurring filter that uses a Gaussian function for calculating the transformation to apply to each pixel in the image.</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solidFill>
                  <a:schemeClr val="accent4"/>
                </a:solidFill>
              </a:rPr>
              <a:t>Python command:</a:t>
            </a:r>
          </a:p>
          <a:p>
            <a:pPr marL="0" indent="0"/>
            <a:r>
              <a:rPr lang="en-US" b="0" dirty="0">
                <a:solidFill>
                  <a:srgbClr val="4EC9B0"/>
                </a:solidFill>
                <a:effectLst/>
                <a:latin typeface="Consolas" panose="020B0609020204030204" pitchFamily="49" charset="0"/>
              </a:rPr>
              <a:t>cv2</a:t>
            </a:r>
            <a:r>
              <a:rPr lang="en-US" b="0" dirty="0">
                <a:solidFill>
                  <a:srgbClr val="D4D4D4"/>
                </a:solidFill>
                <a:effectLst/>
                <a:latin typeface="Consolas" panose="020B0609020204030204" pitchFamily="49" charset="0"/>
              </a:rPr>
              <a:t>.GaussianBlur(</a:t>
            </a:r>
            <a:r>
              <a:rPr lang="en-US" b="0" dirty="0" err="1">
                <a:solidFill>
                  <a:srgbClr val="9CDCFE"/>
                </a:solidFill>
                <a:effectLst/>
                <a:latin typeface="Consolas" panose="020B0609020204030204" pitchFamily="49" charset="0"/>
              </a:rPr>
              <a:t>img</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pPr marL="0" lvl="0" indent="0" algn="l" rtl="0">
              <a:spcBef>
                <a:spcPts val="0"/>
              </a:spcBef>
              <a:spcAft>
                <a:spcPts val="0"/>
              </a:spcAft>
              <a:buNone/>
            </a:pPr>
            <a:endParaRPr lang="en-US" dirty="0"/>
          </a:p>
        </p:txBody>
      </p:sp>
      <p:grpSp>
        <p:nvGrpSpPr>
          <p:cNvPr id="893" name="Google Shape;893;p43"/>
          <p:cNvGrpSpPr/>
          <p:nvPr/>
        </p:nvGrpSpPr>
        <p:grpSpPr>
          <a:xfrm flipH="1">
            <a:off x="621100" y="4255275"/>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2436563" y="40479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Qr code&#10;&#10;Description automatically generated with low confidence">
            <a:extLst>
              <a:ext uri="{FF2B5EF4-FFF2-40B4-BE49-F238E27FC236}">
                <a16:creationId xmlns:a16="http://schemas.microsoft.com/office/drawing/2014/main" id="{3F363D17-1218-4E4B-B1A2-727E3B322319}"/>
              </a:ext>
            </a:extLst>
          </p:cNvPr>
          <p:cNvPicPr>
            <a:picLocks noChangeAspect="1"/>
          </p:cNvPicPr>
          <p:nvPr/>
        </p:nvPicPr>
        <p:blipFill rotWithShape="1">
          <a:blip r:embed="rId3"/>
          <a:srcRect l="41922" t="9412" r="40522" b="66087"/>
          <a:stretch/>
        </p:blipFill>
        <p:spPr>
          <a:xfrm>
            <a:off x="6739675" y="2451631"/>
            <a:ext cx="1605300" cy="126018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3627852" y="1023157"/>
            <a:ext cx="5084853" cy="841800"/>
          </a:xfrm>
          <a:prstGeom prst="rect">
            <a:avLst/>
          </a:prstGeom>
        </p:spPr>
        <p:txBody>
          <a:bodyPr spcFirstLastPara="1" wrap="square" lIns="91425" tIns="91425" rIns="91425" bIns="91425" anchor="ctr" anchorCtr="0">
            <a:noAutofit/>
          </a:bodyPr>
          <a:lstStyle/>
          <a:p>
            <a:pPr marL="0" marR="0">
              <a:lnSpc>
                <a:spcPct val="115000"/>
              </a:lnSpc>
              <a:spcBef>
                <a:spcPts val="0"/>
              </a:spcBef>
              <a:spcAft>
                <a:spcPts val="1000"/>
              </a:spcAft>
            </a:pPr>
            <a:r>
              <a:rPr lang="en-US" sz="3200" b="1" dirty="0">
                <a:solidFill>
                  <a:schemeClr val="bg2"/>
                </a:solidFill>
                <a:effectLst/>
              </a:rPr>
              <a:t>Adaptive Thresholding</a:t>
            </a:r>
            <a:endParaRPr lang="en-US" sz="3200" b="1" dirty="0">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p:txBody>
      </p:sp>
      <p:sp>
        <p:nvSpPr>
          <p:cNvPr id="891" name="Google Shape;891;p43"/>
          <p:cNvSpPr txBox="1">
            <a:spLocks noGrp="1"/>
          </p:cNvSpPr>
          <p:nvPr>
            <p:ph type="title" idx="2"/>
          </p:nvPr>
        </p:nvSpPr>
        <p:spPr>
          <a:xfrm>
            <a:off x="2013215" y="673349"/>
            <a:ext cx="2020901" cy="11341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a:t>02</a:t>
            </a:r>
            <a:endParaRPr sz="6600" dirty="0"/>
          </a:p>
        </p:txBody>
      </p:sp>
      <p:sp>
        <p:nvSpPr>
          <p:cNvPr id="892" name="Google Shape;892;p43"/>
          <p:cNvSpPr txBox="1">
            <a:spLocks noGrp="1"/>
          </p:cNvSpPr>
          <p:nvPr>
            <p:ph type="subTitle" idx="1"/>
          </p:nvPr>
        </p:nvSpPr>
        <p:spPr>
          <a:xfrm>
            <a:off x="238570" y="1653357"/>
            <a:ext cx="5570190" cy="27700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Adaptive thresholding is the method where the threshold value is calculated for smaller regions and therefore, there will be different threshold values for different regions.</a:t>
            </a:r>
          </a:p>
          <a:p>
            <a:pPr marL="0" lvl="0" indent="0" algn="l" rtl="0">
              <a:spcBef>
                <a:spcPts val="0"/>
              </a:spcBef>
              <a:spcAft>
                <a:spcPts val="0"/>
              </a:spcAft>
              <a:buNone/>
            </a:pPr>
            <a:r>
              <a:rPr lang="en-US" dirty="0">
                <a:solidFill>
                  <a:schemeClr val="accent4"/>
                </a:solidFill>
              </a:rPr>
              <a:t>Python command:</a:t>
            </a:r>
          </a:p>
          <a:p>
            <a:r>
              <a:rPr lang="en-US" b="0" dirty="0" err="1">
                <a:solidFill>
                  <a:srgbClr val="9CDCFE"/>
                </a:solidFill>
                <a:effectLst/>
                <a:latin typeface="Consolas" panose="020B0609020204030204" pitchFamily="49" charset="0"/>
              </a:rPr>
              <a:t>img</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cv2</a:t>
            </a:r>
            <a:r>
              <a:rPr lang="en-US" b="0" dirty="0">
                <a:solidFill>
                  <a:srgbClr val="D4D4D4"/>
                </a:solidFill>
                <a:effectLst/>
                <a:latin typeface="Consolas" panose="020B0609020204030204" pitchFamily="49" charset="0"/>
              </a:rPr>
              <a:t>.cvtColor(</a:t>
            </a:r>
            <a:r>
              <a:rPr lang="en-US" b="0" dirty="0">
                <a:solidFill>
                  <a:srgbClr val="9CDCFE"/>
                </a:solidFill>
                <a:effectLst/>
                <a:latin typeface="Consolas" panose="020B0609020204030204" pitchFamily="49" charset="0"/>
              </a:rPr>
              <a:t>blur</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cv2</a:t>
            </a:r>
            <a:r>
              <a:rPr lang="en-US" b="0" dirty="0">
                <a:solidFill>
                  <a:srgbClr val="D4D4D4"/>
                </a:solidFill>
                <a:effectLst/>
                <a:latin typeface="Consolas" panose="020B0609020204030204" pitchFamily="49" charset="0"/>
              </a:rPr>
              <a:t>.COLOR_BGR2GRAY)</a:t>
            </a:r>
          </a:p>
          <a:p>
            <a:r>
              <a:rPr lang="en-US" b="0" dirty="0">
                <a:solidFill>
                  <a:srgbClr val="9CDCFE"/>
                </a:solidFill>
                <a:effectLst/>
                <a:latin typeface="Consolas" panose="020B0609020204030204" pitchFamily="49" charset="0"/>
              </a:rPr>
              <a:t>thresh2</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cv2</a:t>
            </a:r>
            <a:r>
              <a:rPr lang="en-US" b="0" dirty="0">
                <a:solidFill>
                  <a:srgbClr val="D4D4D4"/>
                </a:solidFill>
                <a:effectLst/>
                <a:latin typeface="Consolas" panose="020B0609020204030204" pitchFamily="49" charset="0"/>
              </a:rPr>
              <a:t>.adaptiveThreshold(</a:t>
            </a:r>
            <a:r>
              <a:rPr lang="en-US" b="0" dirty="0" err="1">
                <a:solidFill>
                  <a:srgbClr val="9CDCFE"/>
                </a:solidFill>
                <a:effectLst/>
                <a:latin typeface="Consolas" panose="020B0609020204030204" pitchFamily="49" charset="0"/>
              </a:rPr>
              <a:t>img</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255</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cv2</a:t>
            </a:r>
            <a:r>
              <a:rPr lang="en-US" b="0" dirty="0">
                <a:solidFill>
                  <a:srgbClr val="D4D4D4"/>
                </a:solidFill>
                <a:effectLst/>
                <a:latin typeface="Consolas" panose="020B0609020204030204" pitchFamily="49" charset="0"/>
              </a:rPr>
              <a:t>.ADAPTIVE_THRESH_GAUSSIAN_C,</a:t>
            </a:r>
            <a:r>
              <a:rPr lang="en-US" b="0" dirty="0">
                <a:solidFill>
                  <a:srgbClr val="4EC9B0"/>
                </a:solidFill>
                <a:effectLst/>
                <a:latin typeface="Consolas" panose="020B0609020204030204" pitchFamily="49" charset="0"/>
              </a:rPr>
              <a:t>cv2</a:t>
            </a:r>
            <a:r>
              <a:rPr lang="en-US" b="0" dirty="0">
                <a:solidFill>
                  <a:srgbClr val="D4D4D4"/>
                </a:solidFill>
                <a:effectLst/>
                <a:latin typeface="Consolas" panose="020B0609020204030204" pitchFamily="49" charset="0"/>
              </a:rPr>
              <a:t>.THRESH_BINARY, </a:t>
            </a:r>
            <a:r>
              <a:rPr lang="en-US" b="0" dirty="0">
                <a:solidFill>
                  <a:srgbClr val="B5CEA8"/>
                </a:solidFill>
                <a:effectLst/>
                <a:latin typeface="Consolas" panose="020B0609020204030204" pitchFamily="49" charset="0"/>
              </a:rPr>
              <a:t>199</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p>
          <a:p>
            <a:pPr marL="0" lvl="0" indent="0" algn="l" rtl="0">
              <a:spcBef>
                <a:spcPts val="0"/>
              </a:spcBef>
              <a:spcAft>
                <a:spcPts val="0"/>
              </a:spcAft>
              <a:buNone/>
            </a:pPr>
            <a:endParaRPr lang="en-US" dirty="0"/>
          </a:p>
        </p:txBody>
      </p:sp>
      <p:grpSp>
        <p:nvGrpSpPr>
          <p:cNvPr id="893" name="Google Shape;893;p43"/>
          <p:cNvGrpSpPr/>
          <p:nvPr/>
        </p:nvGrpSpPr>
        <p:grpSpPr>
          <a:xfrm flipH="1">
            <a:off x="621100" y="4255275"/>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2436563" y="40479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Qr code&#10;&#10;Description automatically generated with low confidence">
            <a:extLst>
              <a:ext uri="{FF2B5EF4-FFF2-40B4-BE49-F238E27FC236}">
                <a16:creationId xmlns:a16="http://schemas.microsoft.com/office/drawing/2014/main" id="{3F363D17-1218-4E4B-B1A2-727E3B322319}"/>
              </a:ext>
            </a:extLst>
          </p:cNvPr>
          <p:cNvPicPr>
            <a:picLocks noChangeAspect="1"/>
          </p:cNvPicPr>
          <p:nvPr/>
        </p:nvPicPr>
        <p:blipFill rotWithShape="1">
          <a:blip r:embed="rId3"/>
          <a:srcRect l="69821" t="9728" r="12623" b="65771"/>
          <a:stretch/>
        </p:blipFill>
        <p:spPr>
          <a:xfrm>
            <a:off x="6141114" y="2146162"/>
            <a:ext cx="2023248" cy="1588277"/>
          </a:xfrm>
          <a:prstGeom prst="rect">
            <a:avLst/>
          </a:prstGeom>
        </p:spPr>
      </p:pic>
    </p:spTree>
    <p:extLst>
      <p:ext uri="{BB962C8B-B14F-4D97-AF65-F5344CB8AC3E}">
        <p14:creationId xmlns:p14="http://schemas.microsoft.com/office/powerpoint/2010/main" val="1006048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2067885" y="1586863"/>
            <a:ext cx="5084853" cy="841800"/>
          </a:xfrm>
          <a:prstGeom prst="rect">
            <a:avLst/>
          </a:prstGeom>
        </p:spPr>
        <p:txBody>
          <a:bodyPr spcFirstLastPara="1" wrap="square" lIns="91425" tIns="91425" rIns="91425" bIns="91425" anchor="ctr" anchorCtr="0">
            <a:noAutofit/>
          </a:bodyPr>
          <a:lstStyle/>
          <a:p>
            <a:pPr marL="0" marR="0">
              <a:lnSpc>
                <a:spcPct val="115000"/>
              </a:lnSpc>
              <a:spcBef>
                <a:spcPts val="0"/>
              </a:spcBef>
              <a:spcAft>
                <a:spcPts val="1000"/>
              </a:spcAft>
            </a:pPr>
            <a:r>
              <a:rPr lang="en-US" sz="3200" b="1" dirty="0">
                <a:solidFill>
                  <a:schemeClr val="bg2"/>
                </a:solidFill>
                <a:effectLst/>
              </a:rPr>
              <a:t>Inverting:</a:t>
            </a:r>
            <a:endParaRPr lang="en-US" sz="3200" b="1" dirty="0">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p:txBody>
      </p:sp>
      <p:sp>
        <p:nvSpPr>
          <p:cNvPr id="891" name="Google Shape;891;p43"/>
          <p:cNvSpPr txBox="1">
            <a:spLocks noGrp="1"/>
          </p:cNvSpPr>
          <p:nvPr>
            <p:ph type="title" idx="2"/>
          </p:nvPr>
        </p:nvSpPr>
        <p:spPr>
          <a:xfrm>
            <a:off x="310895" y="1387796"/>
            <a:ext cx="2020901" cy="11341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a:t>03</a:t>
            </a:r>
            <a:endParaRPr sz="6600" dirty="0"/>
          </a:p>
        </p:txBody>
      </p:sp>
      <p:sp>
        <p:nvSpPr>
          <p:cNvPr id="892" name="Google Shape;892;p43"/>
          <p:cNvSpPr txBox="1">
            <a:spLocks noGrp="1"/>
          </p:cNvSpPr>
          <p:nvPr>
            <p:ph type="subTitle" idx="1"/>
          </p:nvPr>
        </p:nvSpPr>
        <p:spPr>
          <a:xfrm>
            <a:off x="502842" y="1954886"/>
            <a:ext cx="5570190" cy="277006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Image will be inverted to better recognize the characters in it. Inverting to make the digits and lines white while making the background </a:t>
            </a:r>
            <a:r>
              <a:rPr lang="en-US" sz="1800" dirty="0" err="1">
                <a:effectLst/>
                <a:latin typeface="Times New Roman" panose="02020603050405020304" pitchFamily="18" charset="0"/>
                <a:ea typeface="Times New Roman" panose="02020603050405020304" pitchFamily="18" charset="0"/>
              </a:rPr>
              <a:t>black.</a:t>
            </a:r>
            <a:r>
              <a:rPr lang="en-US" sz="1800" dirty="0" err="1">
                <a:latin typeface="Times New Roman" panose="02020603050405020304" pitchFamily="18" charset="0"/>
                <a:ea typeface="Times New Roman" panose="02020603050405020304" pitchFamily="18" charset="0"/>
              </a:rPr>
              <a:t>It</a:t>
            </a:r>
            <a:r>
              <a:rPr lang="en-US" sz="1800" dirty="0">
                <a:latin typeface="Times New Roman" panose="02020603050405020304" pitchFamily="18" charset="0"/>
                <a:ea typeface="Times New Roman" panose="02020603050405020304" pitchFamily="18" charset="0"/>
              </a:rPr>
              <a:t> means the pixel having value 0 is converted into 1 and vice versa</a:t>
            </a:r>
          </a:p>
          <a:p>
            <a:pPr marL="0" lvl="0" indent="0" algn="l" rtl="0">
              <a:spcBef>
                <a:spcPts val="0"/>
              </a:spcBef>
              <a:spcAft>
                <a:spcPts val="0"/>
              </a:spcAft>
              <a:buNone/>
            </a:pPr>
            <a:r>
              <a:rPr lang="en-US" dirty="0">
                <a:solidFill>
                  <a:schemeClr val="accent4"/>
                </a:solidFill>
              </a:rPr>
              <a:t>Python command:</a:t>
            </a:r>
          </a:p>
          <a:p>
            <a:r>
              <a:rPr lang="en-US" b="0" dirty="0">
                <a:solidFill>
                  <a:srgbClr val="4EC9B0"/>
                </a:solidFill>
                <a:effectLst/>
                <a:latin typeface="Consolas" panose="020B0609020204030204" pitchFamily="49" charset="0"/>
              </a:rPr>
              <a:t>cv2</a:t>
            </a:r>
            <a:r>
              <a:rPr lang="en-US" b="0" dirty="0">
                <a:solidFill>
                  <a:srgbClr val="D4D4D4"/>
                </a:solidFill>
                <a:effectLst/>
                <a:latin typeface="Consolas" panose="020B0609020204030204" pitchFamily="49" charset="0"/>
              </a:rPr>
              <a:t>.bitwise_not(</a:t>
            </a:r>
            <a:r>
              <a:rPr lang="en-US" b="0" dirty="0">
                <a:solidFill>
                  <a:srgbClr val="9CDCFE"/>
                </a:solidFill>
                <a:effectLst/>
                <a:latin typeface="Consolas" panose="020B0609020204030204" pitchFamily="49" charset="0"/>
              </a:rPr>
              <a:t>thresh2</a:t>
            </a:r>
            <a:r>
              <a:rPr lang="en-US" b="0" dirty="0">
                <a:solidFill>
                  <a:srgbClr val="D4D4D4"/>
                </a:solidFill>
                <a:effectLst/>
                <a:latin typeface="Consolas" panose="020B0609020204030204" pitchFamily="49" charset="0"/>
              </a:rPr>
              <a:t>)</a:t>
            </a:r>
          </a:p>
          <a:p>
            <a:pPr marL="0" lvl="0" indent="0" algn="l" rtl="0">
              <a:spcBef>
                <a:spcPts val="0"/>
              </a:spcBef>
              <a:spcAft>
                <a:spcPts val="0"/>
              </a:spcAft>
              <a:buNone/>
            </a:pPr>
            <a:endParaRPr lang="en-US" dirty="0"/>
          </a:p>
        </p:txBody>
      </p:sp>
      <p:grpSp>
        <p:nvGrpSpPr>
          <p:cNvPr id="893" name="Google Shape;893;p43"/>
          <p:cNvGrpSpPr/>
          <p:nvPr/>
        </p:nvGrpSpPr>
        <p:grpSpPr>
          <a:xfrm flipH="1">
            <a:off x="621100" y="4255275"/>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2436563" y="40479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Qr code&#10;&#10;Description automatically generated with low confidence">
            <a:extLst>
              <a:ext uri="{FF2B5EF4-FFF2-40B4-BE49-F238E27FC236}">
                <a16:creationId xmlns:a16="http://schemas.microsoft.com/office/drawing/2014/main" id="{3F363D17-1218-4E4B-B1A2-727E3B322319}"/>
              </a:ext>
            </a:extLst>
          </p:cNvPr>
          <p:cNvPicPr>
            <a:picLocks noChangeAspect="1"/>
          </p:cNvPicPr>
          <p:nvPr/>
        </p:nvPicPr>
        <p:blipFill rotWithShape="1">
          <a:blip r:embed="rId3"/>
          <a:srcRect l="15606" t="34132" r="66838" b="41367"/>
          <a:stretch/>
        </p:blipFill>
        <p:spPr>
          <a:xfrm>
            <a:off x="4572000" y="509180"/>
            <a:ext cx="2476636" cy="1944193"/>
          </a:xfrm>
          <a:prstGeom prst="rect">
            <a:avLst/>
          </a:prstGeom>
        </p:spPr>
      </p:pic>
    </p:spTree>
    <p:extLst>
      <p:ext uri="{BB962C8B-B14F-4D97-AF65-F5344CB8AC3E}">
        <p14:creationId xmlns:p14="http://schemas.microsoft.com/office/powerpoint/2010/main" val="3788948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1707988" y="1405800"/>
            <a:ext cx="5084853" cy="841800"/>
          </a:xfrm>
          <a:prstGeom prst="rect">
            <a:avLst/>
          </a:prstGeom>
        </p:spPr>
        <p:txBody>
          <a:bodyPr spcFirstLastPara="1" wrap="square" lIns="91425" tIns="91425" rIns="91425" bIns="91425" anchor="ctr" anchorCtr="0">
            <a:noAutofit/>
          </a:bodyPr>
          <a:lstStyle/>
          <a:p>
            <a:pPr marL="0" marR="0">
              <a:lnSpc>
                <a:spcPct val="115000"/>
              </a:lnSpc>
              <a:spcBef>
                <a:spcPts val="0"/>
              </a:spcBef>
              <a:spcAft>
                <a:spcPts val="1000"/>
              </a:spcAft>
            </a:pPr>
            <a:r>
              <a:rPr lang="en-US" sz="3200" b="1" dirty="0">
                <a:solidFill>
                  <a:schemeClr val="bg2"/>
                </a:solidFill>
                <a:effectLst/>
              </a:rPr>
              <a:t>Dilation:</a:t>
            </a:r>
            <a:endParaRPr lang="en-US" sz="3200" b="1" dirty="0">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p:txBody>
      </p:sp>
      <p:sp>
        <p:nvSpPr>
          <p:cNvPr id="891" name="Google Shape;891;p43"/>
          <p:cNvSpPr txBox="1">
            <a:spLocks noGrp="1"/>
          </p:cNvSpPr>
          <p:nvPr>
            <p:ph type="title" idx="2"/>
          </p:nvPr>
        </p:nvSpPr>
        <p:spPr>
          <a:xfrm>
            <a:off x="93286" y="1160658"/>
            <a:ext cx="2020901" cy="11341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a:t>04</a:t>
            </a:r>
            <a:endParaRPr sz="6600" dirty="0"/>
          </a:p>
        </p:txBody>
      </p:sp>
      <p:sp>
        <p:nvSpPr>
          <p:cNvPr id="892" name="Google Shape;892;p43"/>
          <p:cNvSpPr txBox="1">
            <a:spLocks noGrp="1"/>
          </p:cNvSpPr>
          <p:nvPr>
            <p:ph type="subTitle" idx="1"/>
          </p:nvPr>
        </p:nvSpPr>
        <p:spPr>
          <a:xfrm>
            <a:off x="310895" y="2247600"/>
            <a:ext cx="5460784" cy="279914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effectLst/>
                <a:latin typeface="Times New Roman" panose="02020603050405020304" pitchFamily="18" charset="0"/>
                <a:ea typeface="Times New Roman" panose="02020603050405020304" pitchFamily="18" charset="0"/>
              </a:rPr>
              <a:t>Dilation adds pixels to the boundaries of objects in an image, while erosion removes pixels on object boundaries. The number of pixels added or removed from the objects in an image depends on the size and shape of the structuring element used to process the image. It is used to fill out any cracks in the board lines and thicken the board lines.</a:t>
            </a:r>
          </a:p>
          <a:p>
            <a:pPr marL="0" lvl="0" indent="0" algn="l" rtl="0">
              <a:spcBef>
                <a:spcPts val="0"/>
              </a:spcBef>
              <a:spcAft>
                <a:spcPts val="0"/>
              </a:spcAft>
              <a:buNone/>
            </a:pPr>
            <a:r>
              <a:rPr lang="en-US" dirty="0">
                <a:solidFill>
                  <a:schemeClr val="accent4"/>
                </a:solidFill>
              </a:rPr>
              <a:t>Python command:</a:t>
            </a:r>
          </a:p>
          <a:p>
            <a:r>
              <a:rPr lang="en-US" b="0" dirty="0">
                <a:solidFill>
                  <a:srgbClr val="4EC9B0"/>
                </a:solidFill>
                <a:effectLst/>
                <a:latin typeface="Consolas" panose="020B0609020204030204" pitchFamily="49" charset="0"/>
              </a:rPr>
              <a:t> 			cv2</a:t>
            </a:r>
            <a:r>
              <a:rPr lang="en-US" b="0" dirty="0">
                <a:solidFill>
                  <a:srgbClr val="D4D4D4"/>
                </a:solidFill>
                <a:effectLst/>
                <a:latin typeface="Consolas" panose="020B0609020204030204" pitchFamily="49" charset="0"/>
              </a:rPr>
              <a:t>.dilate(</a:t>
            </a:r>
            <a:r>
              <a:rPr lang="en-US" b="0" dirty="0" err="1">
                <a:solidFill>
                  <a:srgbClr val="9CDCFE"/>
                </a:solidFill>
                <a:effectLst/>
                <a:latin typeface="Consolas" panose="020B0609020204030204" pitchFamily="49" charset="0"/>
              </a:rPr>
              <a:t>inverted_image</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kernel</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iterations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pPr marL="0" lvl="0" indent="0" algn="l" rtl="0">
              <a:spcBef>
                <a:spcPts val="0"/>
              </a:spcBef>
              <a:spcAft>
                <a:spcPts val="0"/>
              </a:spcAft>
              <a:buNone/>
            </a:pPr>
            <a:endParaRPr lang="en-US" dirty="0"/>
          </a:p>
        </p:txBody>
      </p:sp>
      <p:grpSp>
        <p:nvGrpSpPr>
          <p:cNvPr id="893" name="Google Shape;893;p43"/>
          <p:cNvGrpSpPr/>
          <p:nvPr/>
        </p:nvGrpSpPr>
        <p:grpSpPr>
          <a:xfrm flipH="1">
            <a:off x="310895" y="4590763"/>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3824728" y="8758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Qr code&#10;&#10;Description automatically generated with low confidence">
            <a:extLst>
              <a:ext uri="{FF2B5EF4-FFF2-40B4-BE49-F238E27FC236}">
                <a16:creationId xmlns:a16="http://schemas.microsoft.com/office/drawing/2014/main" id="{3F363D17-1218-4E4B-B1A2-727E3B322319}"/>
              </a:ext>
            </a:extLst>
          </p:cNvPr>
          <p:cNvPicPr>
            <a:picLocks noChangeAspect="1"/>
          </p:cNvPicPr>
          <p:nvPr/>
        </p:nvPicPr>
        <p:blipFill rotWithShape="1">
          <a:blip r:embed="rId3"/>
          <a:srcRect l="43526" t="33569" r="38918" b="41930"/>
          <a:stretch/>
        </p:blipFill>
        <p:spPr>
          <a:xfrm>
            <a:off x="5902234" y="1549879"/>
            <a:ext cx="2476636" cy="1944193"/>
          </a:xfrm>
          <a:prstGeom prst="rect">
            <a:avLst/>
          </a:prstGeom>
        </p:spPr>
      </p:pic>
    </p:spTree>
    <p:extLst>
      <p:ext uri="{BB962C8B-B14F-4D97-AF65-F5344CB8AC3E}">
        <p14:creationId xmlns:p14="http://schemas.microsoft.com/office/powerpoint/2010/main" val="1289821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1707988" y="1405800"/>
            <a:ext cx="5084853" cy="841800"/>
          </a:xfrm>
          <a:prstGeom prst="rect">
            <a:avLst/>
          </a:prstGeom>
        </p:spPr>
        <p:txBody>
          <a:bodyPr spcFirstLastPara="1" wrap="square" lIns="91425" tIns="91425" rIns="91425" bIns="91425" anchor="ctr" anchorCtr="0">
            <a:noAutofit/>
          </a:bodyPr>
          <a:lstStyle/>
          <a:p>
            <a:pPr marL="0" marR="0">
              <a:lnSpc>
                <a:spcPct val="115000"/>
              </a:lnSpc>
              <a:spcBef>
                <a:spcPts val="0"/>
              </a:spcBef>
              <a:spcAft>
                <a:spcPts val="1000"/>
              </a:spcAft>
            </a:pPr>
            <a:r>
              <a:rPr lang="en-US" sz="3200" b="1" dirty="0">
                <a:solidFill>
                  <a:schemeClr val="bg2"/>
                </a:solidFill>
                <a:effectLst/>
              </a:rPr>
              <a:t>Flood Filling:</a:t>
            </a:r>
            <a:endParaRPr lang="en-US" sz="3200" b="1" dirty="0">
              <a:solidFill>
                <a:schemeClr val="bg2"/>
              </a:solidFill>
              <a:effectLst/>
              <a:latin typeface="Calibri" panose="020F0502020204030204" pitchFamily="34" charset="0"/>
              <a:ea typeface="Times New Roman" panose="02020603050405020304" pitchFamily="18" charset="0"/>
              <a:cs typeface="Arial" panose="020B0604020202020204" pitchFamily="34" charset="0"/>
            </a:endParaRPr>
          </a:p>
        </p:txBody>
      </p:sp>
      <p:sp>
        <p:nvSpPr>
          <p:cNvPr id="891" name="Google Shape;891;p43"/>
          <p:cNvSpPr txBox="1">
            <a:spLocks noGrp="1"/>
          </p:cNvSpPr>
          <p:nvPr>
            <p:ph type="title" idx="2"/>
          </p:nvPr>
        </p:nvSpPr>
        <p:spPr>
          <a:xfrm>
            <a:off x="93286" y="1160658"/>
            <a:ext cx="2020901" cy="11341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600" dirty="0"/>
              <a:t>05</a:t>
            </a:r>
            <a:endParaRPr sz="6600" dirty="0"/>
          </a:p>
        </p:txBody>
      </p:sp>
      <p:sp>
        <p:nvSpPr>
          <p:cNvPr id="892" name="Google Shape;892;p43"/>
          <p:cNvSpPr txBox="1">
            <a:spLocks noGrp="1"/>
          </p:cNvSpPr>
          <p:nvPr>
            <p:ph type="subTitle" idx="1"/>
          </p:nvPr>
        </p:nvSpPr>
        <p:spPr>
          <a:xfrm>
            <a:off x="310895" y="2247600"/>
            <a:ext cx="5460784" cy="279914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he board will probably be the largest blob  connected component with the largest area, flood filling from different seed points and finding all connected components followed by finding the largest flood filled area region will give the board. Means it make the </a:t>
            </a:r>
            <a:r>
              <a:rPr lang="en-US" sz="1800" dirty="0" err="1">
                <a:effectLst/>
                <a:latin typeface="Times New Roman" panose="02020603050405020304" pitchFamily="18" charset="0"/>
                <a:ea typeface="Times New Roman" panose="02020603050405020304" pitchFamily="18" charset="0"/>
              </a:rPr>
              <a:t>boundry</a:t>
            </a:r>
            <a:r>
              <a:rPr lang="en-US" sz="1800" dirty="0">
                <a:effectLst/>
                <a:latin typeface="Times New Roman" panose="02020603050405020304" pitchFamily="18" charset="0"/>
                <a:ea typeface="Times New Roman" panose="02020603050405020304" pitchFamily="18" charset="0"/>
              </a:rPr>
              <a:t> of board more prominent.</a:t>
            </a:r>
          </a:p>
          <a:p>
            <a:pPr marL="0" lvl="0" indent="0" algn="l" rtl="0">
              <a:spcBef>
                <a:spcPts val="0"/>
              </a:spcBef>
              <a:spcAft>
                <a:spcPts val="0"/>
              </a:spcAft>
              <a:buNone/>
            </a:pPr>
            <a:endParaRPr lang="en-US" dirty="0"/>
          </a:p>
        </p:txBody>
      </p:sp>
      <p:grpSp>
        <p:nvGrpSpPr>
          <p:cNvPr id="893" name="Google Shape;893;p43"/>
          <p:cNvGrpSpPr/>
          <p:nvPr/>
        </p:nvGrpSpPr>
        <p:grpSpPr>
          <a:xfrm flipH="1">
            <a:off x="310895" y="4590763"/>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3824728" y="8758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Qr code&#10;&#10;Description automatically generated with low confidence">
            <a:extLst>
              <a:ext uri="{FF2B5EF4-FFF2-40B4-BE49-F238E27FC236}">
                <a16:creationId xmlns:a16="http://schemas.microsoft.com/office/drawing/2014/main" id="{3F363D17-1218-4E4B-B1A2-727E3B322319}"/>
              </a:ext>
            </a:extLst>
          </p:cNvPr>
          <p:cNvPicPr>
            <a:picLocks noChangeAspect="1"/>
          </p:cNvPicPr>
          <p:nvPr/>
        </p:nvPicPr>
        <p:blipFill rotWithShape="1">
          <a:blip r:embed="rId3"/>
          <a:srcRect l="69364" t="34146" r="13080" b="41353"/>
          <a:stretch/>
        </p:blipFill>
        <p:spPr>
          <a:xfrm>
            <a:off x="5902234" y="1549879"/>
            <a:ext cx="2476636" cy="1944193"/>
          </a:xfrm>
          <a:prstGeom prst="rect">
            <a:avLst/>
          </a:prstGeom>
        </p:spPr>
      </p:pic>
    </p:spTree>
    <p:extLst>
      <p:ext uri="{BB962C8B-B14F-4D97-AF65-F5344CB8AC3E}">
        <p14:creationId xmlns:p14="http://schemas.microsoft.com/office/powerpoint/2010/main" val="3820909640"/>
      </p:ext>
    </p:extLst>
  </p:cSld>
  <p:clrMapOvr>
    <a:masterClrMapping/>
  </p:clrMapOvr>
</p:sld>
</file>

<file path=ppt/theme/theme1.xml><?xml version="1.0" encoding="utf-8"?>
<a:theme xmlns:a="http://schemas.openxmlformats.org/drawingml/2006/main" name="Computer &amp; Information Sciences Major for College by Slidesgo">
  <a:themeElements>
    <a:clrScheme name="Simple Light">
      <a:dk1>
        <a:srgbClr val="FFFFFF"/>
      </a:dk1>
      <a:lt1>
        <a:srgbClr val="310047"/>
      </a:lt1>
      <a:dk2>
        <a:srgbClr val="FFFFFF"/>
      </a:dk2>
      <a:lt2>
        <a:srgbClr val="D9A3F3"/>
      </a:lt2>
      <a:accent1>
        <a:srgbClr val="61ABFC"/>
      </a:accent1>
      <a:accent2>
        <a:srgbClr val="DB00A6"/>
      </a:accent2>
      <a:accent3>
        <a:srgbClr val="DF596E"/>
      </a:accent3>
      <a:accent4>
        <a:srgbClr val="EAC93D"/>
      </a:accent4>
      <a:accent5>
        <a:srgbClr val="61158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892</Words>
  <Application>Microsoft Office PowerPoint</Application>
  <PresentationFormat>On-screen Show (16:9)</PresentationFormat>
  <Paragraphs>103</Paragraphs>
  <Slides>14</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Barlow</vt:lpstr>
      <vt:lpstr>Barlow Medium</vt:lpstr>
      <vt:lpstr>Calibri</vt:lpstr>
      <vt:lpstr>Consolas</vt:lpstr>
      <vt:lpstr>Times New Roman</vt:lpstr>
      <vt:lpstr>Arvo</vt:lpstr>
      <vt:lpstr>Calibri Light</vt:lpstr>
      <vt:lpstr>Arial</vt:lpstr>
      <vt:lpstr>Lalezar</vt:lpstr>
      <vt:lpstr>Nova Flat</vt:lpstr>
      <vt:lpstr>Computer &amp; Information Sciences Major for College by Slidesgo</vt:lpstr>
      <vt:lpstr>SCRAMBLE PUZZLE SOLVER DIP Semester Project</vt:lpstr>
      <vt:lpstr>Working:</vt:lpstr>
      <vt:lpstr>Steps:</vt:lpstr>
      <vt:lpstr>Input Image:</vt:lpstr>
      <vt:lpstr>Gaussian Blurring</vt:lpstr>
      <vt:lpstr>Adaptive Thresholding</vt:lpstr>
      <vt:lpstr>Inverting:</vt:lpstr>
      <vt:lpstr>Dilation:</vt:lpstr>
      <vt:lpstr>Flood Filling:</vt:lpstr>
      <vt:lpstr>Continue</vt:lpstr>
      <vt:lpstr>Continue</vt:lpstr>
      <vt:lpstr>Continue</vt:lpstr>
      <vt:lpstr>Done So far: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SCRAMBLE PUZZLE SOLVER DIP Semester Project</dc:title>
  <dc:creator>noor</dc:creator>
  <cp:lastModifiedBy>FA19-BCS-084</cp:lastModifiedBy>
  <cp:revision>4</cp:revision>
  <dcterms:modified xsi:type="dcterms:W3CDTF">2022-05-31T17:35:23Z</dcterms:modified>
</cp:coreProperties>
</file>